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0" r:id="rId2"/>
    <p:sldId id="286" r:id="rId3"/>
    <p:sldId id="287" r:id="rId4"/>
    <p:sldId id="288" r:id="rId5"/>
    <p:sldId id="289" r:id="rId6"/>
    <p:sldId id="290" r:id="rId7"/>
    <p:sldId id="298" r:id="rId8"/>
    <p:sldId id="291" r:id="rId9"/>
    <p:sldId id="292" r:id="rId10"/>
    <p:sldId id="293" r:id="rId11"/>
    <p:sldId id="299" r:id="rId12"/>
    <p:sldId id="300" r:id="rId13"/>
    <p:sldId id="296" r:id="rId14"/>
    <p:sldId id="303" r:id="rId15"/>
    <p:sldId id="297"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6" d="100"/>
          <a:sy n="96" d="100"/>
        </p:scale>
        <p:origin x="7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DCA63-D9F8-45D9-91C6-0E40541A06B4}"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5A22D-9603-4902-B4EE-80D8D2D02F0A}" type="slidenum">
              <a:rPr lang="en-US" smtClean="0"/>
              <a:t>‹#›</a:t>
            </a:fld>
            <a:endParaRPr lang="en-US"/>
          </a:p>
        </p:txBody>
      </p:sp>
    </p:spTree>
    <p:extLst>
      <p:ext uri="{BB962C8B-B14F-4D97-AF65-F5344CB8AC3E}">
        <p14:creationId xmlns:p14="http://schemas.microsoft.com/office/powerpoint/2010/main" val="187897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Cover Slide Option 1</a:t>
            </a:r>
          </a:p>
        </p:txBody>
      </p:sp>
      <p:sp>
        <p:nvSpPr>
          <p:cNvPr id="4" name="Slide Number Placeholder 3"/>
          <p:cNvSpPr>
            <a:spLocks noGrp="1"/>
          </p:cNvSpPr>
          <p:nvPr>
            <p:ph type="sldNum" sz="quarter" idx="10"/>
          </p:nvPr>
        </p:nvSpPr>
        <p:spPr/>
        <p:txBody>
          <a:bodyPr/>
          <a:lstStyle/>
          <a:p>
            <a:fld id="{DF61EA0F-A667-4B49-8422-0062BC55E249}" type="slidenum">
              <a:rPr lang="en-US" smtClean="0"/>
              <a:pPr/>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638D-95D3-4DF4-9C4C-89C9283EBE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EB501-A1CA-445E-84DB-1B48366B6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923A7-4A48-4B2C-9C9D-570BE002C38F}"/>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0C7CCFFC-039A-4FDD-B296-8175EFEE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60627-D982-4E70-93A4-E5828C69C040}"/>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408955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4D64-8B36-4527-8496-5A325F5086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D43B08-F79F-4337-8DDE-1E59E31F44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CB363-F1F7-4CC1-9811-14D4B6C79F4F}"/>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E85CBAA7-1494-4BBF-8940-E848F907E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37B91-83B7-4EC5-A1DB-3612017C102B}"/>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211514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0A1973-7967-442C-AB45-A9003F76C2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B43C2F-275E-4EA6-8850-3DE1762436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92538-C51B-479B-A593-B7D3A15BC27D}"/>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EDFABC60-8102-4141-987F-4746D48B5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9E687-D807-4EE1-91A9-4E6331A7EAAB}"/>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4047581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07080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12/15/2021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74614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E472-C31A-4C3D-A4EA-E52659479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3C7B3D-A33F-42FE-8290-23467ED76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1C40C-618A-4D49-9398-991BEFABB933}"/>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C0D82561-FCFE-48C7-8E87-E5EB0ED3B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528B3-A1CC-4ABD-AB68-6434355402A1}"/>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255728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FC12-5A2D-4D45-BEE5-701F6881AB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78FB4F-11AD-48BD-A617-2AC7D98D2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6817E4-4FAA-4DE2-A687-0463C7095CC3}"/>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FF5F6696-5A27-4155-88E7-EBF2BDA92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E9E44-C523-46EA-9A8C-610C98D650D2}"/>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105575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4C01-A418-49CF-831C-CECC0C2DD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C0316B-DB5F-4F89-951B-F986B26233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35319A-E2EF-4D3D-A1DA-5D8B1CAE48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705AC-F3A2-4345-B2C1-C22FD1E200AE}"/>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6" name="Footer Placeholder 5">
            <a:extLst>
              <a:ext uri="{FF2B5EF4-FFF2-40B4-BE49-F238E27FC236}">
                <a16:creationId xmlns:a16="http://schemas.microsoft.com/office/drawing/2014/main" id="{2B67AFC1-A17C-4DBE-9334-E5E4EED372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F0EE4E-FF13-47AF-84CB-2027C9216BBD}"/>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83043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259C-AFCC-4CD0-8991-FE5D30FAD5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60D87E-AF6E-463B-87C8-2CD144A49B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039967-7C83-4516-8F13-E474367C67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9607E3-766A-4959-8A4E-51797ED48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8B6A8-5288-4BA8-8ADB-69ED712B9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C1A15A-007A-4441-ADC4-4399D9E2432D}"/>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8" name="Footer Placeholder 7">
            <a:extLst>
              <a:ext uri="{FF2B5EF4-FFF2-40B4-BE49-F238E27FC236}">
                <a16:creationId xmlns:a16="http://schemas.microsoft.com/office/drawing/2014/main" id="{B942E48D-06BF-4ACC-A04B-675B0E5EB9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7B33D4-2C22-4C30-91DD-356183F29C8F}"/>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292193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8F18-EC1E-43AC-9D93-2DF806FF52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F82F04-F9AB-4519-A6AF-7163FA07CDE6}"/>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4" name="Footer Placeholder 3">
            <a:extLst>
              <a:ext uri="{FF2B5EF4-FFF2-40B4-BE49-F238E27FC236}">
                <a16:creationId xmlns:a16="http://schemas.microsoft.com/office/drawing/2014/main" id="{9C382546-F83F-4D73-A3A7-483C9B4B80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148A01-06F1-4A20-BEE7-1611C9FEF2C5}"/>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267260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A153F8-505D-435F-B350-673E95997568}"/>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3" name="Footer Placeholder 2">
            <a:extLst>
              <a:ext uri="{FF2B5EF4-FFF2-40B4-BE49-F238E27FC236}">
                <a16:creationId xmlns:a16="http://schemas.microsoft.com/office/drawing/2014/main" id="{C14270A8-0BA8-4631-A643-C08C94216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A0EB2A-16E2-4943-B97B-4C064F7C6598}"/>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321191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9A51-4AB7-41A5-804C-FC2C9452FF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04A45-44B9-47FC-BAC1-40E678CA44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CA066-5C8C-422D-B2E8-7D7AF9965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1914F-03B1-45F9-9729-394AB2992BE7}"/>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6" name="Footer Placeholder 5">
            <a:extLst>
              <a:ext uri="{FF2B5EF4-FFF2-40B4-BE49-F238E27FC236}">
                <a16:creationId xmlns:a16="http://schemas.microsoft.com/office/drawing/2014/main" id="{DD4E7660-B86E-4D97-94B7-B70C3B93D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3D3AC-4CA3-4183-9D87-B198354021F2}"/>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348912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EF7D-80D1-4229-AAD4-3F2890543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C0F5BE-9B8D-4DC2-9A3D-A21BEA951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59A5E4-6C16-468F-BAB0-E83D64D30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75A92-4282-47C9-857C-461ADAD9B9E6}"/>
              </a:ext>
            </a:extLst>
          </p:cNvPr>
          <p:cNvSpPr>
            <a:spLocks noGrp="1"/>
          </p:cNvSpPr>
          <p:nvPr>
            <p:ph type="dt" sz="half" idx="10"/>
          </p:nvPr>
        </p:nvSpPr>
        <p:spPr/>
        <p:txBody>
          <a:bodyPr/>
          <a:lstStyle/>
          <a:p>
            <a:fld id="{4F395786-DBDE-492A-B0E9-4BBCACCC086B}" type="datetimeFigureOut">
              <a:rPr lang="en-US" smtClean="0"/>
              <a:t>12/15/2021</a:t>
            </a:fld>
            <a:endParaRPr lang="en-US"/>
          </a:p>
        </p:txBody>
      </p:sp>
      <p:sp>
        <p:nvSpPr>
          <p:cNvPr id="6" name="Footer Placeholder 5">
            <a:extLst>
              <a:ext uri="{FF2B5EF4-FFF2-40B4-BE49-F238E27FC236}">
                <a16:creationId xmlns:a16="http://schemas.microsoft.com/office/drawing/2014/main" id="{C2690AE9-9D8B-4A88-8E0D-57FC60F9D8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C1E02-3416-4191-BA6D-80331CC5EC5C}"/>
              </a:ext>
            </a:extLst>
          </p:cNvPr>
          <p:cNvSpPr>
            <a:spLocks noGrp="1"/>
          </p:cNvSpPr>
          <p:nvPr>
            <p:ph type="sldNum" sz="quarter" idx="12"/>
          </p:nvPr>
        </p:nvSpPr>
        <p:spPr/>
        <p:txBody>
          <a:bodyPr/>
          <a:lstStyle/>
          <a:p>
            <a:fld id="{0AF0B758-2D7E-4CF8-AA0B-A42944725352}" type="slidenum">
              <a:rPr lang="en-US" smtClean="0"/>
              <a:t>‹#›</a:t>
            </a:fld>
            <a:endParaRPr lang="en-US"/>
          </a:p>
        </p:txBody>
      </p:sp>
    </p:spTree>
    <p:extLst>
      <p:ext uri="{BB962C8B-B14F-4D97-AF65-F5344CB8AC3E}">
        <p14:creationId xmlns:p14="http://schemas.microsoft.com/office/powerpoint/2010/main" val="1509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C8FC1-8B6E-436C-A9B2-10B820670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ABFA24-8266-4E1E-9699-E19FC4AE1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EC428-1344-47DA-B3D0-D46B6E911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95786-DBDE-492A-B0E9-4BBCACCC086B}" type="datetimeFigureOut">
              <a:rPr lang="en-US" smtClean="0"/>
              <a:t>12/15/2021</a:t>
            </a:fld>
            <a:endParaRPr lang="en-US"/>
          </a:p>
        </p:txBody>
      </p:sp>
      <p:sp>
        <p:nvSpPr>
          <p:cNvPr id="5" name="Footer Placeholder 4">
            <a:extLst>
              <a:ext uri="{FF2B5EF4-FFF2-40B4-BE49-F238E27FC236}">
                <a16:creationId xmlns:a16="http://schemas.microsoft.com/office/drawing/2014/main" id="{93687583-23DC-480B-9508-F9686DC3C2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226EA7-6A0E-4575-8E2D-43323C505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0B758-2D7E-4CF8-AA0B-A42944725352}" type="slidenum">
              <a:rPr lang="en-US" smtClean="0"/>
              <a:t>‹#›</a:t>
            </a:fld>
            <a:endParaRPr lang="en-US"/>
          </a:p>
        </p:txBody>
      </p:sp>
    </p:spTree>
    <p:extLst>
      <p:ext uri="{BB962C8B-B14F-4D97-AF65-F5344CB8AC3E}">
        <p14:creationId xmlns:p14="http://schemas.microsoft.com/office/powerpoint/2010/main" val="308710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291" y="319196"/>
            <a:ext cx="11507276" cy="1704671"/>
          </a:xfrm>
        </p:spPr>
        <p:txBody>
          <a:bodyPr anchor="ctr" anchorCtr="0">
            <a:normAutofit/>
          </a:bodyPr>
          <a:lstStyle/>
          <a:p>
            <a:r>
              <a:rPr lang="en-US" sz="3600" dirty="0">
                <a:solidFill>
                  <a:schemeClr val="bg1"/>
                </a:solidFill>
                <a:latin typeface="Times New Roman" panose="02020603050405020304" pitchFamily="18" charset="0"/>
                <a:cs typeface="Times New Roman" panose="02020603050405020304" pitchFamily="18" charset="0"/>
              </a:rPr>
              <a:t>STAT 430 : Customer Segmentation Analysis for Marketing Campaign</a:t>
            </a:r>
            <a:r>
              <a:rPr lang="en-US" sz="4800" dirty="0">
                <a:solidFill>
                  <a:schemeClr val="bg1"/>
                </a:solidFill>
              </a:rPr>
              <a:t>	</a:t>
            </a:r>
            <a:endParaRPr lang="en-US" sz="4800" b="1" dirty="0">
              <a:solidFill>
                <a:schemeClr val="bg1"/>
              </a:solidFill>
            </a:endParaRPr>
          </a:p>
        </p:txBody>
      </p:sp>
      <p:sp>
        <p:nvSpPr>
          <p:cNvPr id="3" name="Subtitle 2"/>
          <p:cNvSpPr>
            <a:spLocks noGrp="1"/>
          </p:cNvSpPr>
          <p:nvPr>
            <p:ph type="subTitle" idx="4294967295"/>
          </p:nvPr>
        </p:nvSpPr>
        <p:spPr>
          <a:xfrm>
            <a:off x="6096000" y="4816220"/>
            <a:ext cx="5637042" cy="1630456"/>
          </a:xfrm>
        </p:spPr>
        <p:txBody>
          <a:bodyPr anchor="t">
            <a:normAutofit/>
          </a:bodyPr>
          <a:lstStyle/>
          <a:p>
            <a:pPr marL="0" indent="0" algn="ctr">
              <a:buNone/>
            </a:pPr>
            <a:r>
              <a:rPr lang="en-US" sz="1800" dirty="0">
                <a:solidFill>
                  <a:schemeClr val="bg1"/>
                </a:solidFill>
                <a:latin typeface="+mj-lt"/>
              </a:rPr>
              <a:t>Prepared and Presented by</a:t>
            </a:r>
            <a:endParaRPr sz="1800" dirty="0">
              <a:solidFill>
                <a:schemeClr val="bg1"/>
              </a:solidFill>
              <a:latin typeface="+mj-lt"/>
            </a:endParaRPr>
          </a:p>
        </p:txBody>
      </p:sp>
      <p:sp>
        <p:nvSpPr>
          <p:cNvPr id="359" name="Subtitle 2"/>
          <p:cNvSpPr txBox="1">
            <a:spLocks/>
          </p:cNvSpPr>
          <p:nvPr/>
        </p:nvSpPr>
        <p:spPr>
          <a:xfrm>
            <a:off x="7032172" y="2590799"/>
            <a:ext cx="2300514" cy="3708400"/>
          </a:xfrm>
          <a:prstGeom prst="rect">
            <a:avLst/>
          </a:prstGeom>
        </p:spPr>
        <p:txBody>
          <a:bodyPr vert="horz" lIns="91440" tIns="45720" rIns="91440" bIns="45720" rtlCol="0" anchor="t">
            <a:normAutofit/>
          </a:bodyPr>
          <a:lstStyle/>
          <a:p>
            <a:pPr marL="0" marR="0" lvl="0" indent="0" algn="r" defTabSz="914400" rtl="0" eaLnBrk="1" fontAlgn="auto" latinLnBrk="0" hangingPunct="1">
              <a:lnSpc>
                <a:spcPct val="150000"/>
              </a:lnSpc>
              <a:spcBef>
                <a:spcPts val="1000"/>
              </a:spcBef>
              <a:spcAft>
                <a:spcPts val="120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mj-lt"/>
              <a:ea typeface="+mn-ea"/>
              <a:cs typeface="+mn-cs"/>
            </a:endParaRPr>
          </a:p>
        </p:txBody>
      </p:sp>
      <p:sp>
        <p:nvSpPr>
          <p:cNvPr id="360" name="TextBox 359"/>
          <p:cNvSpPr txBox="1"/>
          <p:nvPr/>
        </p:nvSpPr>
        <p:spPr>
          <a:xfrm>
            <a:off x="6619461" y="5375869"/>
            <a:ext cx="4919067" cy="646331"/>
          </a:xfrm>
          <a:prstGeom prst="rect">
            <a:avLst/>
          </a:prstGeom>
          <a:noFill/>
        </p:spPr>
        <p:txBody>
          <a:bodyPr wrap="square" rtlCol="0">
            <a:spAutoFit/>
          </a:bodyPr>
          <a:lstStyle/>
          <a:p>
            <a:r>
              <a:rPr lang="en-US" b="1" dirty="0">
                <a:solidFill>
                  <a:schemeClr val="bg1"/>
                </a:solidFill>
              </a:rPr>
              <a:t>	D</a:t>
            </a:r>
            <a:r>
              <a:rPr lang="en-US" dirty="0">
                <a:solidFill>
                  <a:schemeClr val="bg1"/>
                </a:solidFill>
              </a:rPr>
              <a:t>ebapratim Ghosh </a:t>
            </a:r>
            <a:r>
              <a:rPr lang="en-US" sz="1400" dirty="0">
                <a:solidFill>
                  <a:schemeClr val="bg1"/>
                </a:solidFill>
              </a:rPr>
              <a:t>(dg19@illinois.edu)</a:t>
            </a:r>
          </a:p>
          <a:p>
            <a:r>
              <a:rPr lang="en-US" b="1" dirty="0">
                <a:solidFill>
                  <a:schemeClr val="bg1"/>
                </a:solidFill>
              </a:rPr>
              <a:t>	M</a:t>
            </a:r>
            <a:r>
              <a:rPr lang="en-US" dirty="0">
                <a:solidFill>
                  <a:schemeClr val="bg1"/>
                </a:solidFill>
              </a:rPr>
              <a:t>ayank Agarwal   </a:t>
            </a:r>
            <a:r>
              <a:rPr lang="en-US" sz="1400" dirty="0">
                <a:solidFill>
                  <a:schemeClr val="bg1"/>
                </a:solidFill>
              </a:rPr>
              <a:t>(mayanka5@illinois.edu)</a:t>
            </a:r>
          </a:p>
        </p:txBody>
      </p:sp>
      <p:pic>
        <p:nvPicPr>
          <p:cNvPr id="1026" name="Picture 2">
            <a:extLst>
              <a:ext uri="{FF2B5EF4-FFF2-40B4-BE49-F238E27FC236}">
                <a16:creationId xmlns:a16="http://schemas.microsoft.com/office/drawing/2014/main" id="{1C4FA5A7-9807-48D5-A5B3-6D2DE6839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17" y="4257523"/>
            <a:ext cx="5082809" cy="20658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eginners Guide to Unsupervised Learning | by Mathanraj Sharma |  Analytics Vidhya | Medium">
            <a:extLst>
              <a:ext uri="{FF2B5EF4-FFF2-40B4-BE49-F238E27FC236}">
                <a16:creationId xmlns:a16="http://schemas.microsoft.com/office/drawing/2014/main" id="{4C6C5EFF-9126-4D75-BF11-43E2912C0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97" y="2217389"/>
            <a:ext cx="5076029" cy="18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60"/>
                                        </p:tgtEl>
                                        <p:attrNameLst>
                                          <p:attrName>style.visibility</p:attrName>
                                        </p:attrNameLst>
                                      </p:cBhvr>
                                      <p:to>
                                        <p:strVal val="visible"/>
                                      </p:to>
                                    </p:set>
                                    <p:anim calcmode="lin" valueType="num">
                                      <p:cBhvr>
                                        <p:cTn id="18" dur="500" fill="hold"/>
                                        <p:tgtEl>
                                          <p:spTgt spid="360"/>
                                        </p:tgtEl>
                                        <p:attrNameLst>
                                          <p:attrName>ppt_w</p:attrName>
                                        </p:attrNameLst>
                                      </p:cBhvr>
                                      <p:tavLst>
                                        <p:tav tm="0">
                                          <p:val>
                                            <p:fltVal val="0"/>
                                          </p:val>
                                        </p:tav>
                                        <p:tav tm="100000">
                                          <p:val>
                                            <p:strVal val="#ppt_w"/>
                                          </p:val>
                                        </p:tav>
                                      </p:tavLst>
                                    </p:anim>
                                    <p:anim calcmode="lin" valueType="num">
                                      <p:cBhvr>
                                        <p:cTn id="19" dur="500" fill="hold"/>
                                        <p:tgtEl>
                                          <p:spTgt spid="360"/>
                                        </p:tgtEl>
                                        <p:attrNameLst>
                                          <p:attrName>ppt_h</p:attrName>
                                        </p:attrNameLst>
                                      </p:cBhvr>
                                      <p:tavLst>
                                        <p:tav tm="0">
                                          <p:val>
                                            <p:fltVal val="0"/>
                                          </p:val>
                                        </p:tav>
                                        <p:tav tm="100000">
                                          <p:val>
                                            <p:strVal val="#ppt_h"/>
                                          </p:val>
                                        </p:tav>
                                      </p:tavLst>
                                    </p:anim>
                                    <p:animEffect transition="in" filter="fade">
                                      <p:cBhvr>
                                        <p:cTn id="20"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6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 Means Results </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270935" y="1306914"/>
            <a:ext cx="6756399" cy="2746926"/>
          </a:xfrm>
        </p:spPr>
        <p:txBody>
          <a:bodyPr>
            <a:normAutofit/>
          </a:bodyPr>
          <a:lstStyle/>
          <a:p>
            <a:r>
              <a:rPr lang="en-US" sz="1600" dirty="0">
                <a:latin typeface="Times New Roman" panose="02020603050405020304" pitchFamily="18" charset="0"/>
                <a:cs typeface="Times New Roman" panose="02020603050405020304" pitchFamily="18" charset="0"/>
              </a:rPr>
              <a:t>We choose k = 4, from our Elbow plot as our optimum number of clusters . </a:t>
            </a:r>
          </a:p>
          <a:p>
            <a:r>
              <a:rPr lang="en-US" sz="1600" dirty="0">
                <a:latin typeface="Times New Roman" panose="02020603050405020304" pitchFamily="18" charset="0"/>
                <a:cs typeface="Times New Roman" panose="02020603050405020304" pitchFamily="18" charset="0"/>
              </a:rPr>
              <a:t>Based on the t-SNE plots, K-means is not completely able to identify the clusters. </a:t>
            </a:r>
          </a:p>
          <a:p>
            <a:r>
              <a:rPr lang="en-US" sz="1600" dirty="0">
                <a:latin typeface="Times New Roman" panose="02020603050405020304" pitchFamily="18" charset="0"/>
                <a:cs typeface="Times New Roman" panose="02020603050405020304" pitchFamily="18" charset="0"/>
              </a:rPr>
              <a:t>Cluster 2 has customers who are unique. </a:t>
            </a:r>
          </a:p>
          <a:p>
            <a:r>
              <a:rPr lang="en-US" sz="1600" dirty="0">
                <a:latin typeface="Times New Roman" panose="02020603050405020304" pitchFamily="18" charset="0"/>
                <a:cs typeface="Times New Roman" panose="02020603050405020304" pitchFamily="18" charset="0"/>
              </a:rPr>
              <a:t>Assessing Cluster Cohesion and Separation : </a:t>
            </a:r>
          </a:p>
          <a:p>
            <a:pPr lvl="1"/>
            <a:r>
              <a:rPr lang="en-US" sz="1600" dirty="0">
                <a:latin typeface="Times New Roman" panose="02020603050405020304" pitchFamily="18" charset="0"/>
                <a:cs typeface="Times New Roman" panose="02020603050405020304" pitchFamily="18" charset="0"/>
              </a:rPr>
              <a:t>Silhouette Score : 0.18 </a:t>
            </a:r>
          </a:p>
          <a:p>
            <a:pPr lvl="1"/>
            <a:r>
              <a:rPr lang="en-US" sz="1600" dirty="0">
                <a:latin typeface="Times New Roman" panose="02020603050405020304" pitchFamily="18" charset="0"/>
                <a:cs typeface="Times New Roman" panose="02020603050405020304" pitchFamily="18" charset="0"/>
              </a:rPr>
              <a:t>Correlation between ideal sorted pairwise distance matrix and actual matrix : 0.6 </a:t>
            </a:r>
          </a:p>
          <a:p>
            <a:pPr lvl="1"/>
            <a:r>
              <a:rPr lang="en-US" sz="1600" dirty="0">
                <a:latin typeface="Times New Roman" panose="02020603050405020304" pitchFamily="18" charset="0"/>
                <a:cs typeface="Times New Roman" panose="02020603050405020304" pitchFamily="18" charset="0"/>
              </a:rPr>
              <a:t>Calinski Harabasz Score : 464.33 </a:t>
            </a:r>
          </a:p>
        </p:txBody>
      </p:sp>
      <p:pic>
        <p:nvPicPr>
          <p:cNvPr id="5" name="Picture 4">
            <a:extLst>
              <a:ext uri="{FF2B5EF4-FFF2-40B4-BE49-F238E27FC236}">
                <a16:creationId xmlns:a16="http://schemas.microsoft.com/office/drawing/2014/main" id="{A942AFD0-2FE6-403E-96F2-6A314A9B2078}"/>
              </a:ext>
            </a:extLst>
          </p:cNvPr>
          <p:cNvPicPr>
            <a:picLocks noChangeAspect="1"/>
          </p:cNvPicPr>
          <p:nvPr/>
        </p:nvPicPr>
        <p:blipFill rotWithShape="1">
          <a:blip r:embed="rId2"/>
          <a:srcRect l="20278" t="44444" r="50000" b="24390"/>
          <a:stretch/>
        </p:blipFill>
        <p:spPr>
          <a:xfrm>
            <a:off x="6891867" y="3781551"/>
            <a:ext cx="4639733" cy="2680274"/>
          </a:xfrm>
          <a:prstGeom prst="rect">
            <a:avLst/>
          </a:prstGeom>
        </p:spPr>
      </p:pic>
      <p:pic>
        <p:nvPicPr>
          <p:cNvPr id="7" name="Picture 6">
            <a:extLst>
              <a:ext uri="{FF2B5EF4-FFF2-40B4-BE49-F238E27FC236}">
                <a16:creationId xmlns:a16="http://schemas.microsoft.com/office/drawing/2014/main" id="{996BD4B7-790D-4077-B13D-11B7363C3F7E}"/>
              </a:ext>
            </a:extLst>
          </p:cNvPr>
          <p:cNvPicPr>
            <a:picLocks noChangeAspect="1"/>
          </p:cNvPicPr>
          <p:nvPr/>
        </p:nvPicPr>
        <p:blipFill rotWithShape="1">
          <a:blip r:embed="rId3"/>
          <a:srcRect l="6598" t="42147" r="52152" b="27104"/>
          <a:stretch/>
        </p:blipFill>
        <p:spPr>
          <a:xfrm>
            <a:off x="660400" y="3991460"/>
            <a:ext cx="5435600" cy="2680273"/>
          </a:xfrm>
          <a:prstGeom prst="rect">
            <a:avLst/>
          </a:prstGeom>
        </p:spPr>
      </p:pic>
      <p:pic>
        <p:nvPicPr>
          <p:cNvPr id="9" name="Picture 8">
            <a:extLst>
              <a:ext uri="{FF2B5EF4-FFF2-40B4-BE49-F238E27FC236}">
                <a16:creationId xmlns:a16="http://schemas.microsoft.com/office/drawing/2014/main" id="{3677DAD6-B6AD-464D-967C-5DADC718320C}"/>
              </a:ext>
            </a:extLst>
          </p:cNvPr>
          <p:cNvPicPr>
            <a:picLocks noChangeAspect="1"/>
          </p:cNvPicPr>
          <p:nvPr/>
        </p:nvPicPr>
        <p:blipFill rotWithShape="1">
          <a:blip r:embed="rId4"/>
          <a:srcRect l="6667" t="46173" r="66110" b="20934"/>
          <a:stretch/>
        </p:blipFill>
        <p:spPr>
          <a:xfrm>
            <a:off x="7276252" y="1306914"/>
            <a:ext cx="4255348" cy="2255859"/>
          </a:xfrm>
          <a:prstGeom prst="rect">
            <a:avLst/>
          </a:prstGeom>
        </p:spPr>
      </p:pic>
    </p:spTree>
    <p:extLst>
      <p:ext uri="{BB962C8B-B14F-4D97-AF65-F5344CB8AC3E}">
        <p14:creationId xmlns:p14="http://schemas.microsoft.com/office/powerpoint/2010/main" val="36611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Hierarchical Agglomerative Clustering Results</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270935" y="1306914"/>
            <a:ext cx="6756399" cy="2746926"/>
          </a:xfrm>
        </p:spPr>
        <p:txBody>
          <a:bodyPr>
            <a:normAutofit/>
          </a:bodyPr>
          <a:lstStyle/>
          <a:p>
            <a:r>
              <a:rPr lang="en-US" sz="1600" dirty="0">
                <a:latin typeface="Times New Roman" panose="02020603050405020304" pitchFamily="18" charset="0"/>
                <a:cs typeface="Times New Roman" panose="02020603050405020304" pitchFamily="18" charset="0"/>
              </a:rPr>
              <a:t> Amongst the different linkages we find that HAC with ward’s linkage is the best to detect the clustering structure. </a:t>
            </a:r>
          </a:p>
          <a:p>
            <a:r>
              <a:rPr lang="en-US" sz="1600" dirty="0">
                <a:latin typeface="Times New Roman" panose="02020603050405020304" pitchFamily="18" charset="0"/>
                <a:cs typeface="Times New Roman" panose="02020603050405020304" pitchFamily="18" charset="0"/>
              </a:rPr>
              <a:t>We find the number of clusters with highest Calinski Harabasz score. </a:t>
            </a:r>
          </a:p>
          <a:p>
            <a:r>
              <a:rPr lang="en-US" sz="1600" dirty="0">
                <a:latin typeface="Times New Roman" panose="02020603050405020304" pitchFamily="18" charset="0"/>
                <a:cs typeface="Times New Roman" panose="02020603050405020304" pitchFamily="18" charset="0"/>
              </a:rPr>
              <a:t>Assessing Cluster Cohesion and Separation : </a:t>
            </a:r>
          </a:p>
          <a:p>
            <a:pPr lvl="1"/>
            <a:r>
              <a:rPr lang="en-US" sz="1600" dirty="0">
                <a:latin typeface="Times New Roman" panose="02020603050405020304" pitchFamily="18" charset="0"/>
                <a:cs typeface="Times New Roman" panose="02020603050405020304" pitchFamily="18" charset="0"/>
              </a:rPr>
              <a:t>Silhouette Score : 0.19 </a:t>
            </a:r>
          </a:p>
          <a:p>
            <a:pPr lvl="1"/>
            <a:r>
              <a:rPr lang="en-US" sz="1600" dirty="0">
                <a:latin typeface="Times New Roman" panose="02020603050405020304" pitchFamily="18" charset="0"/>
                <a:cs typeface="Times New Roman" panose="02020603050405020304" pitchFamily="18" charset="0"/>
              </a:rPr>
              <a:t>Correlation between ideal sorted pairwise distance matrix and actual matrix : 0.65 </a:t>
            </a:r>
          </a:p>
          <a:p>
            <a:pPr lvl="1"/>
            <a:r>
              <a:rPr lang="en-US" sz="1600" dirty="0">
                <a:latin typeface="Times New Roman" panose="02020603050405020304" pitchFamily="18" charset="0"/>
                <a:cs typeface="Times New Roman" panose="02020603050405020304" pitchFamily="18" charset="0"/>
              </a:rPr>
              <a:t>Calinski Harabasz Score : 421.52 </a:t>
            </a:r>
          </a:p>
        </p:txBody>
      </p:sp>
      <p:pic>
        <p:nvPicPr>
          <p:cNvPr id="6" name="Picture 5">
            <a:extLst>
              <a:ext uri="{FF2B5EF4-FFF2-40B4-BE49-F238E27FC236}">
                <a16:creationId xmlns:a16="http://schemas.microsoft.com/office/drawing/2014/main" id="{398A3414-7C2A-4F3F-AFBE-9A12DAED1070}"/>
              </a:ext>
            </a:extLst>
          </p:cNvPr>
          <p:cNvPicPr>
            <a:picLocks noChangeAspect="1"/>
          </p:cNvPicPr>
          <p:nvPr/>
        </p:nvPicPr>
        <p:blipFill rotWithShape="1">
          <a:blip r:embed="rId2"/>
          <a:srcRect l="6111" t="50000" r="66945" b="16790"/>
          <a:stretch/>
        </p:blipFill>
        <p:spPr>
          <a:xfrm>
            <a:off x="7398326" y="3973576"/>
            <a:ext cx="4253769" cy="2551510"/>
          </a:xfrm>
          <a:prstGeom prst="rect">
            <a:avLst/>
          </a:prstGeom>
        </p:spPr>
      </p:pic>
      <p:pic>
        <p:nvPicPr>
          <p:cNvPr id="10" name="Picture 9">
            <a:extLst>
              <a:ext uri="{FF2B5EF4-FFF2-40B4-BE49-F238E27FC236}">
                <a16:creationId xmlns:a16="http://schemas.microsoft.com/office/drawing/2014/main" id="{187B08E6-2F7C-4CA7-AE60-A9970423CE02}"/>
              </a:ext>
            </a:extLst>
          </p:cNvPr>
          <p:cNvPicPr>
            <a:picLocks noChangeAspect="1"/>
          </p:cNvPicPr>
          <p:nvPr/>
        </p:nvPicPr>
        <p:blipFill rotWithShape="1">
          <a:blip r:embed="rId3"/>
          <a:srcRect l="6250" t="45432" r="53334" b="23704"/>
          <a:stretch/>
        </p:blipFill>
        <p:spPr>
          <a:xfrm>
            <a:off x="539905" y="3701987"/>
            <a:ext cx="6756399" cy="2823099"/>
          </a:xfrm>
          <a:prstGeom prst="rect">
            <a:avLst/>
          </a:prstGeom>
        </p:spPr>
      </p:pic>
      <p:pic>
        <p:nvPicPr>
          <p:cNvPr id="12" name="Picture 11">
            <a:extLst>
              <a:ext uri="{FF2B5EF4-FFF2-40B4-BE49-F238E27FC236}">
                <a16:creationId xmlns:a16="http://schemas.microsoft.com/office/drawing/2014/main" id="{10CA84D2-FD57-4E01-AEAC-73CD74382D07}"/>
              </a:ext>
            </a:extLst>
          </p:cNvPr>
          <p:cNvPicPr>
            <a:picLocks noChangeAspect="1"/>
          </p:cNvPicPr>
          <p:nvPr/>
        </p:nvPicPr>
        <p:blipFill rotWithShape="1">
          <a:blip r:embed="rId4"/>
          <a:srcRect l="5695" t="33581" r="67361" b="30864"/>
          <a:stretch/>
        </p:blipFill>
        <p:spPr>
          <a:xfrm>
            <a:off x="7398327" y="1335486"/>
            <a:ext cx="4253768" cy="2564092"/>
          </a:xfrm>
          <a:prstGeom prst="rect">
            <a:avLst/>
          </a:prstGeom>
        </p:spPr>
      </p:pic>
    </p:spTree>
    <p:extLst>
      <p:ext uri="{BB962C8B-B14F-4D97-AF65-F5344CB8AC3E}">
        <p14:creationId xmlns:p14="http://schemas.microsoft.com/office/powerpoint/2010/main" val="357824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Gaussian Mixture Models Results </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270935" y="1306914"/>
            <a:ext cx="6756399" cy="1995579"/>
          </a:xfrm>
        </p:spPr>
        <p:txBody>
          <a:bodyPr>
            <a:normAutofit/>
          </a:bodyPr>
          <a:lstStyle/>
          <a:p>
            <a:r>
              <a:rPr lang="en-US" sz="1600" dirty="0">
                <a:latin typeface="Times New Roman" panose="02020603050405020304" pitchFamily="18" charset="0"/>
                <a:cs typeface="Times New Roman" panose="02020603050405020304" pitchFamily="18" charset="0"/>
              </a:rPr>
              <a:t>Iterating through multiple clusters we observe that for k = 4 we get a sharp local minima for AIC and BIC. </a:t>
            </a:r>
          </a:p>
          <a:p>
            <a:r>
              <a:rPr lang="en-US" sz="1600" dirty="0">
                <a:latin typeface="Times New Roman" panose="02020603050405020304" pitchFamily="18" charset="0"/>
                <a:cs typeface="Times New Roman" panose="02020603050405020304" pitchFamily="18" charset="0"/>
              </a:rPr>
              <a:t>Assessing Cluster Cohesion and Separation : </a:t>
            </a:r>
          </a:p>
          <a:p>
            <a:pPr lvl="1"/>
            <a:r>
              <a:rPr lang="en-US" sz="1600" dirty="0">
                <a:latin typeface="Times New Roman" panose="02020603050405020304" pitchFamily="18" charset="0"/>
                <a:cs typeface="Times New Roman" panose="02020603050405020304" pitchFamily="18" charset="0"/>
              </a:rPr>
              <a:t>Silhouette Score : 0.189</a:t>
            </a:r>
          </a:p>
          <a:p>
            <a:pPr lvl="1"/>
            <a:r>
              <a:rPr lang="en-US" sz="1600" dirty="0">
                <a:latin typeface="Times New Roman" panose="02020603050405020304" pitchFamily="18" charset="0"/>
                <a:cs typeface="Times New Roman" panose="02020603050405020304" pitchFamily="18" charset="0"/>
              </a:rPr>
              <a:t>Correlation between ideal sorted pairwise distance matrix and actual matrix : 0.417</a:t>
            </a:r>
          </a:p>
          <a:p>
            <a:pPr lvl="1"/>
            <a:r>
              <a:rPr lang="en-US" sz="1600" dirty="0">
                <a:latin typeface="Times New Roman" panose="02020603050405020304" pitchFamily="18" charset="0"/>
                <a:cs typeface="Times New Roman" panose="02020603050405020304" pitchFamily="18" charset="0"/>
              </a:rPr>
              <a:t>Calinski Harabasz Score : 379.17</a:t>
            </a:r>
          </a:p>
        </p:txBody>
      </p:sp>
      <p:pic>
        <p:nvPicPr>
          <p:cNvPr id="6" name="Picture 5">
            <a:extLst>
              <a:ext uri="{FF2B5EF4-FFF2-40B4-BE49-F238E27FC236}">
                <a16:creationId xmlns:a16="http://schemas.microsoft.com/office/drawing/2014/main" id="{ACE39481-08F0-4660-B2FF-2577E82B51D9}"/>
              </a:ext>
            </a:extLst>
          </p:cNvPr>
          <p:cNvPicPr>
            <a:picLocks noChangeAspect="1"/>
          </p:cNvPicPr>
          <p:nvPr/>
        </p:nvPicPr>
        <p:blipFill rotWithShape="1">
          <a:blip r:embed="rId2"/>
          <a:srcRect l="6667" t="45926" r="64722" b="20987"/>
          <a:stretch/>
        </p:blipFill>
        <p:spPr>
          <a:xfrm>
            <a:off x="6516209" y="3231472"/>
            <a:ext cx="5154584" cy="3276644"/>
          </a:xfrm>
          <a:prstGeom prst="rect">
            <a:avLst/>
          </a:prstGeom>
        </p:spPr>
      </p:pic>
      <p:pic>
        <p:nvPicPr>
          <p:cNvPr id="10" name="Picture 9">
            <a:extLst>
              <a:ext uri="{FF2B5EF4-FFF2-40B4-BE49-F238E27FC236}">
                <a16:creationId xmlns:a16="http://schemas.microsoft.com/office/drawing/2014/main" id="{B8D41DFA-7829-45E2-969C-C1145E53AE61}"/>
              </a:ext>
            </a:extLst>
          </p:cNvPr>
          <p:cNvPicPr>
            <a:picLocks noChangeAspect="1"/>
          </p:cNvPicPr>
          <p:nvPr/>
        </p:nvPicPr>
        <p:blipFill rotWithShape="1">
          <a:blip r:embed="rId3"/>
          <a:srcRect l="6111" t="41975" r="51805" b="26913"/>
          <a:stretch/>
        </p:blipFill>
        <p:spPr>
          <a:xfrm>
            <a:off x="521207" y="3367179"/>
            <a:ext cx="5768677" cy="3128033"/>
          </a:xfrm>
          <a:prstGeom prst="rect">
            <a:avLst/>
          </a:prstGeom>
        </p:spPr>
      </p:pic>
      <p:pic>
        <p:nvPicPr>
          <p:cNvPr id="12" name="Picture 11">
            <a:extLst>
              <a:ext uri="{FF2B5EF4-FFF2-40B4-BE49-F238E27FC236}">
                <a16:creationId xmlns:a16="http://schemas.microsoft.com/office/drawing/2014/main" id="{12C0EC6D-5EFF-42D2-BBFB-733474AFD34A}"/>
              </a:ext>
            </a:extLst>
          </p:cNvPr>
          <p:cNvPicPr>
            <a:picLocks noChangeAspect="1"/>
          </p:cNvPicPr>
          <p:nvPr/>
        </p:nvPicPr>
        <p:blipFill rotWithShape="1">
          <a:blip r:embed="rId4"/>
          <a:srcRect l="5695" t="59457" r="66250" b="22469"/>
          <a:stretch/>
        </p:blipFill>
        <p:spPr>
          <a:xfrm>
            <a:off x="6791417" y="1306914"/>
            <a:ext cx="4998129" cy="1848220"/>
          </a:xfrm>
          <a:prstGeom prst="rect">
            <a:avLst/>
          </a:prstGeom>
        </p:spPr>
      </p:pic>
    </p:spTree>
    <p:extLst>
      <p:ext uri="{BB962C8B-B14F-4D97-AF65-F5344CB8AC3E}">
        <p14:creationId xmlns:p14="http://schemas.microsoft.com/office/powerpoint/2010/main" val="203491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ADC8351-5920-4214-9D73-B5BA7EF514A1}"/>
              </a:ext>
            </a:extLst>
          </p:cNvPr>
          <p:cNvSpPr/>
          <p:nvPr/>
        </p:nvSpPr>
        <p:spPr>
          <a:xfrm>
            <a:off x="521207" y="4601425"/>
            <a:ext cx="7342038" cy="977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Algorithm Comparison and Results</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609266" y="4783094"/>
            <a:ext cx="7238593" cy="790402"/>
          </a:xfrm>
        </p:spPr>
        <p:txBody>
          <a:bodyPr>
            <a:normAutofit/>
          </a:bodyPr>
          <a:lstStyle/>
          <a:p>
            <a:r>
              <a:rPr lang="en-US" sz="1600" dirty="0">
                <a:solidFill>
                  <a:schemeClr val="bg1"/>
                </a:solidFill>
                <a:latin typeface="Times New Roman" panose="02020603050405020304" pitchFamily="18" charset="0"/>
                <a:cs typeface="Times New Roman" panose="02020603050405020304" pitchFamily="18" charset="0"/>
              </a:rPr>
              <a:t>Amongst the three algorithms we will use HAC with ward’s linkage as it performs best with silhouette score. </a:t>
            </a:r>
          </a:p>
          <a:p>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2246C13-F48C-4A6A-96C0-15CDD7098BC7}"/>
              </a:ext>
            </a:extLst>
          </p:cNvPr>
          <p:cNvPicPr>
            <a:picLocks noChangeAspect="1"/>
          </p:cNvPicPr>
          <p:nvPr/>
        </p:nvPicPr>
        <p:blipFill rotWithShape="1">
          <a:blip r:embed="rId2"/>
          <a:srcRect l="20417" t="50000" r="53194" b="16050"/>
          <a:stretch/>
        </p:blipFill>
        <p:spPr>
          <a:xfrm>
            <a:off x="609267" y="1419970"/>
            <a:ext cx="3447828" cy="2328333"/>
          </a:xfrm>
          <a:prstGeom prst="rect">
            <a:avLst/>
          </a:prstGeom>
        </p:spPr>
      </p:pic>
      <p:pic>
        <p:nvPicPr>
          <p:cNvPr id="7" name="Picture 6">
            <a:extLst>
              <a:ext uri="{FF2B5EF4-FFF2-40B4-BE49-F238E27FC236}">
                <a16:creationId xmlns:a16="http://schemas.microsoft.com/office/drawing/2014/main" id="{DB76CF5F-EB45-436D-A100-00420FBAD80D}"/>
              </a:ext>
            </a:extLst>
          </p:cNvPr>
          <p:cNvPicPr>
            <a:picLocks noChangeAspect="1"/>
          </p:cNvPicPr>
          <p:nvPr/>
        </p:nvPicPr>
        <p:blipFill rotWithShape="1">
          <a:blip r:embed="rId3"/>
          <a:srcRect l="20000" t="29629" r="53611" b="21067"/>
          <a:stretch/>
        </p:blipFill>
        <p:spPr>
          <a:xfrm>
            <a:off x="8069801" y="1284503"/>
            <a:ext cx="3365586" cy="3210649"/>
          </a:xfrm>
          <a:prstGeom prst="rect">
            <a:avLst/>
          </a:prstGeom>
        </p:spPr>
      </p:pic>
      <p:pic>
        <p:nvPicPr>
          <p:cNvPr id="9" name="Picture 8">
            <a:extLst>
              <a:ext uri="{FF2B5EF4-FFF2-40B4-BE49-F238E27FC236}">
                <a16:creationId xmlns:a16="http://schemas.microsoft.com/office/drawing/2014/main" id="{3EB157A4-A39F-4849-B5C0-6D455B274BB9}"/>
              </a:ext>
            </a:extLst>
          </p:cNvPr>
          <p:cNvPicPr>
            <a:picLocks noChangeAspect="1"/>
          </p:cNvPicPr>
          <p:nvPr/>
        </p:nvPicPr>
        <p:blipFill rotWithShape="1">
          <a:blip r:embed="rId4"/>
          <a:srcRect l="20417" t="44982" r="53194" b="21067"/>
          <a:stretch/>
        </p:blipFill>
        <p:spPr>
          <a:xfrm>
            <a:off x="4279037" y="1419969"/>
            <a:ext cx="3447827" cy="2328334"/>
          </a:xfrm>
          <a:prstGeom prst="rect">
            <a:avLst/>
          </a:prstGeom>
        </p:spPr>
      </p:pic>
      <p:sp>
        <p:nvSpPr>
          <p:cNvPr id="10" name="Content Placeholder 2">
            <a:extLst>
              <a:ext uri="{FF2B5EF4-FFF2-40B4-BE49-F238E27FC236}">
                <a16:creationId xmlns:a16="http://schemas.microsoft.com/office/drawing/2014/main" id="{76DA6772-CAE1-4840-832E-71617FA8F44E}"/>
              </a:ext>
            </a:extLst>
          </p:cNvPr>
          <p:cNvSpPr txBox="1">
            <a:spLocks/>
          </p:cNvSpPr>
          <p:nvPr/>
        </p:nvSpPr>
        <p:spPr>
          <a:xfrm>
            <a:off x="8093810" y="4648456"/>
            <a:ext cx="3488924" cy="1850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Adjusted rand Score</a:t>
            </a:r>
            <a:r>
              <a:rPr lang="en-US" sz="1600" dirty="0">
                <a:latin typeface="Times New Roman" panose="02020603050405020304" pitchFamily="18" charset="0"/>
                <a:cs typeface="Times New Roman" panose="02020603050405020304" pitchFamily="18" charset="0"/>
              </a:rPr>
              <a:t>:</a:t>
            </a:r>
          </a:p>
          <a:p>
            <a:pPr lvl="1"/>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vs HAC ward’s: 0.82</a:t>
            </a:r>
          </a:p>
          <a:p>
            <a:pPr lvl="1"/>
            <a:r>
              <a:rPr lang="en-US" sz="1600" dirty="0">
                <a:latin typeface="Times New Roman" panose="02020603050405020304" pitchFamily="18" charset="0"/>
                <a:cs typeface="Times New Roman" panose="02020603050405020304" pitchFamily="18" charset="0"/>
              </a:rPr>
              <a:t>HAC ward’s vs GMM: 0.656</a:t>
            </a:r>
          </a:p>
          <a:p>
            <a:pPr lvl="1"/>
            <a:r>
              <a:rPr lang="en-US" sz="1600" dirty="0" err="1">
                <a:latin typeface="Times New Roman" panose="02020603050405020304" pitchFamily="18" charset="0"/>
                <a:cs typeface="Times New Roman" panose="02020603050405020304" pitchFamily="18" charset="0"/>
              </a:rPr>
              <a:t>Kmeans</a:t>
            </a:r>
            <a:r>
              <a:rPr lang="en-US" sz="1600" dirty="0">
                <a:latin typeface="Times New Roman" panose="02020603050405020304" pitchFamily="18" charset="0"/>
                <a:cs typeface="Times New Roman" panose="02020603050405020304" pitchFamily="18" charset="0"/>
              </a:rPr>
              <a:t> vs GMM: 0.698</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57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3FE944E-3103-46AF-9B00-ADB7D076E06C}"/>
              </a:ext>
            </a:extLst>
          </p:cNvPr>
          <p:cNvSpPr/>
          <p:nvPr/>
        </p:nvSpPr>
        <p:spPr>
          <a:xfrm>
            <a:off x="680334" y="5335819"/>
            <a:ext cx="4013419" cy="73549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65ED6A4-AED2-498D-BCE3-451B4F376418}"/>
              </a:ext>
            </a:extLst>
          </p:cNvPr>
          <p:cNvSpPr/>
          <p:nvPr/>
        </p:nvSpPr>
        <p:spPr>
          <a:xfrm>
            <a:off x="680335" y="4459948"/>
            <a:ext cx="4013419" cy="73549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AE4E9DCF-B03B-4596-B668-65DA9BD597CE}"/>
              </a:ext>
            </a:extLst>
          </p:cNvPr>
          <p:cNvSpPr/>
          <p:nvPr/>
        </p:nvSpPr>
        <p:spPr>
          <a:xfrm>
            <a:off x="680335" y="3628575"/>
            <a:ext cx="4013419" cy="73549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023B1AA-ACB0-4260-86B3-5DDF95C6A411}"/>
              </a:ext>
            </a:extLst>
          </p:cNvPr>
          <p:cNvSpPr/>
          <p:nvPr/>
        </p:nvSpPr>
        <p:spPr>
          <a:xfrm>
            <a:off x="656977" y="2795145"/>
            <a:ext cx="4013419" cy="73549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67AF30-D864-4B80-BC58-B93C009F1F1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Post Analysis Results </a:t>
            </a:r>
            <a:endParaRPr lang="en-US" b="1" dirty="0"/>
          </a:p>
        </p:txBody>
      </p:sp>
      <p:sp>
        <p:nvSpPr>
          <p:cNvPr id="3" name="Content Placeholder 2">
            <a:extLst>
              <a:ext uri="{FF2B5EF4-FFF2-40B4-BE49-F238E27FC236}">
                <a16:creationId xmlns:a16="http://schemas.microsoft.com/office/drawing/2014/main" id="{237AA72F-7201-4BEF-937A-EF5BF16AA8A9}"/>
              </a:ext>
            </a:extLst>
          </p:cNvPr>
          <p:cNvSpPr>
            <a:spLocks noGrp="1"/>
          </p:cNvSpPr>
          <p:nvPr>
            <p:ph sz="quarter" idx="10"/>
          </p:nvPr>
        </p:nvSpPr>
        <p:spPr>
          <a:xfrm>
            <a:off x="330791" y="2234050"/>
            <a:ext cx="4416552" cy="3977640"/>
          </a:xfrm>
        </p:spPr>
        <p:txBody>
          <a:bodyPr/>
          <a:lstStyle/>
          <a:p>
            <a:r>
              <a:rPr lang="en-US" sz="1600" dirty="0">
                <a:latin typeface="Times New Roman" panose="02020603050405020304" pitchFamily="18" charset="0"/>
                <a:cs typeface="Times New Roman" panose="02020603050405020304" pitchFamily="18" charset="0"/>
              </a:rPr>
              <a:t>The four broad categories recommended for customer segmentation : </a:t>
            </a:r>
          </a:p>
          <a:p>
            <a:pPr lvl="1"/>
            <a:r>
              <a:rPr lang="en-US" sz="1600" b="1" dirty="0">
                <a:solidFill>
                  <a:schemeClr val="bg1"/>
                </a:solidFill>
                <a:latin typeface="Times New Roman" panose="02020603050405020304" pitchFamily="18" charset="0"/>
                <a:cs typeface="Times New Roman" panose="02020603050405020304" pitchFamily="18" charset="0"/>
              </a:rPr>
              <a:t>Stars</a:t>
            </a:r>
            <a:r>
              <a:rPr lang="en-US" sz="1600" dirty="0">
                <a:solidFill>
                  <a:schemeClr val="bg1"/>
                </a:solidFill>
                <a:latin typeface="Times New Roman" panose="02020603050405020304" pitchFamily="18" charset="0"/>
                <a:cs typeface="Times New Roman" panose="02020603050405020304" pitchFamily="18" charset="0"/>
              </a:rPr>
              <a:t>: High spending customers, often purchase high valued items like  gold and wine. </a:t>
            </a:r>
          </a:p>
          <a:p>
            <a:pPr lvl="1"/>
            <a:endParaRPr lang="en-US" sz="1600" b="1" dirty="0">
              <a:latin typeface="Times New Roman" panose="02020603050405020304" pitchFamily="18" charset="0"/>
              <a:cs typeface="Times New Roman" panose="02020603050405020304" pitchFamily="18" charset="0"/>
            </a:endParaRPr>
          </a:p>
          <a:p>
            <a:pPr lvl="1"/>
            <a:r>
              <a:rPr lang="en-US" sz="1600" b="1" dirty="0">
                <a:solidFill>
                  <a:schemeClr val="bg1"/>
                </a:solidFill>
                <a:latin typeface="Times New Roman" panose="02020603050405020304" pitchFamily="18" charset="0"/>
                <a:cs typeface="Times New Roman" panose="02020603050405020304" pitchFamily="18" charset="0"/>
              </a:rPr>
              <a:t>High Potential</a:t>
            </a:r>
            <a:r>
              <a:rPr lang="en-US" sz="1600" dirty="0">
                <a:solidFill>
                  <a:schemeClr val="bg1"/>
                </a:solidFill>
                <a:latin typeface="Times New Roman" panose="02020603050405020304" pitchFamily="18" charset="0"/>
                <a:cs typeface="Times New Roman" panose="02020603050405020304" pitchFamily="18" charset="0"/>
              </a:rPr>
              <a:t>: High spending habits with specific needs like groceries. </a:t>
            </a:r>
          </a:p>
          <a:p>
            <a:pPr lvl="1"/>
            <a:endParaRPr lang="en-US" sz="1600" b="1" dirty="0">
              <a:latin typeface="Times New Roman" panose="02020603050405020304" pitchFamily="18" charset="0"/>
              <a:cs typeface="Times New Roman" panose="02020603050405020304" pitchFamily="18" charset="0"/>
            </a:endParaRPr>
          </a:p>
          <a:p>
            <a:pPr lvl="1"/>
            <a:r>
              <a:rPr lang="en-US" sz="1600" b="1" dirty="0">
                <a:solidFill>
                  <a:schemeClr val="bg1"/>
                </a:solidFill>
                <a:latin typeface="Times New Roman" panose="02020603050405020304" pitchFamily="18" charset="0"/>
                <a:cs typeface="Times New Roman" panose="02020603050405020304" pitchFamily="18" charset="0"/>
              </a:rPr>
              <a:t>Need Attention</a:t>
            </a:r>
            <a:r>
              <a:rPr lang="en-US" sz="1600" dirty="0">
                <a:solidFill>
                  <a:schemeClr val="bg1"/>
                </a:solidFill>
                <a:latin typeface="Times New Roman" panose="02020603050405020304" pitchFamily="18" charset="0"/>
                <a:cs typeface="Times New Roman" panose="02020603050405020304" pitchFamily="18" charset="0"/>
              </a:rPr>
              <a:t>: Moderately High Income, respond well to deals and promotions. </a:t>
            </a:r>
          </a:p>
          <a:p>
            <a:pPr lvl="1"/>
            <a:endParaRPr lang="en-US" sz="1600" b="1" dirty="0">
              <a:latin typeface="Times New Roman" panose="02020603050405020304" pitchFamily="18" charset="0"/>
              <a:cs typeface="Times New Roman" panose="02020603050405020304" pitchFamily="18" charset="0"/>
            </a:endParaRPr>
          </a:p>
          <a:p>
            <a:pPr lvl="1"/>
            <a:r>
              <a:rPr lang="en-US" sz="1600" b="1" dirty="0">
                <a:solidFill>
                  <a:schemeClr val="bg1"/>
                </a:solidFill>
                <a:latin typeface="Times New Roman" panose="02020603050405020304" pitchFamily="18" charset="0"/>
                <a:cs typeface="Times New Roman" panose="02020603050405020304" pitchFamily="18" charset="0"/>
              </a:rPr>
              <a:t>Low Value</a:t>
            </a:r>
            <a:r>
              <a:rPr lang="en-US" sz="1600" dirty="0">
                <a:solidFill>
                  <a:schemeClr val="bg1"/>
                </a:solidFill>
                <a:latin typeface="Times New Roman" panose="02020603050405020304" pitchFamily="18" charset="0"/>
                <a:cs typeface="Times New Roman" panose="02020603050405020304" pitchFamily="18" charset="0"/>
              </a:rPr>
              <a:t>: Customers with lowest income, don’t respond to promotional campaigns. </a:t>
            </a:r>
          </a:p>
          <a:p>
            <a:endParaRPr lang="en-US" dirty="0"/>
          </a:p>
        </p:txBody>
      </p:sp>
      <p:sp>
        <p:nvSpPr>
          <p:cNvPr id="20" name="Rectangle: Rounded Corners 19">
            <a:extLst>
              <a:ext uri="{FF2B5EF4-FFF2-40B4-BE49-F238E27FC236}">
                <a16:creationId xmlns:a16="http://schemas.microsoft.com/office/drawing/2014/main" id="{247E4723-7946-4C67-B7D0-B0B3B9BAC9CC}"/>
              </a:ext>
            </a:extLst>
          </p:cNvPr>
          <p:cNvSpPr/>
          <p:nvPr/>
        </p:nvSpPr>
        <p:spPr>
          <a:xfrm>
            <a:off x="447261" y="1371600"/>
            <a:ext cx="4432852" cy="765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Segments</a:t>
            </a:r>
          </a:p>
        </p:txBody>
      </p:sp>
      <p:sp>
        <p:nvSpPr>
          <p:cNvPr id="21" name="Rectangle: Rounded Corners 20">
            <a:extLst>
              <a:ext uri="{FF2B5EF4-FFF2-40B4-BE49-F238E27FC236}">
                <a16:creationId xmlns:a16="http://schemas.microsoft.com/office/drawing/2014/main" id="{6DD29980-87D6-43AF-A0CD-D81CC8A75D11}"/>
              </a:ext>
            </a:extLst>
          </p:cNvPr>
          <p:cNvSpPr/>
          <p:nvPr/>
        </p:nvSpPr>
        <p:spPr>
          <a:xfrm>
            <a:off x="5196508" y="1371598"/>
            <a:ext cx="3465443" cy="765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Major Channels for Customer Segments</a:t>
            </a:r>
          </a:p>
        </p:txBody>
      </p:sp>
      <p:sp>
        <p:nvSpPr>
          <p:cNvPr id="22" name="Rectangle: Rounded Corners 21">
            <a:extLst>
              <a:ext uri="{FF2B5EF4-FFF2-40B4-BE49-F238E27FC236}">
                <a16:creationId xmlns:a16="http://schemas.microsoft.com/office/drawing/2014/main" id="{C8611000-52B3-4DB2-BC36-7BD1182782CE}"/>
              </a:ext>
            </a:extLst>
          </p:cNvPr>
          <p:cNvSpPr/>
          <p:nvPr/>
        </p:nvSpPr>
        <p:spPr>
          <a:xfrm>
            <a:off x="8895521" y="1371598"/>
            <a:ext cx="2951921" cy="765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Defining Characteristics</a:t>
            </a:r>
          </a:p>
        </p:txBody>
      </p:sp>
      <p:sp>
        <p:nvSpPr>
          <p:cNvPr id="9" name="Rectangle: Rounded Corners 8">
            <a:extLst>
              <a:ext uri="{FF2B5EF4-FFF2-40B4-BE49-F238E27FC236}">
                <a16:creationId xmlns:a16="http://schemas.microsoft.com/office/drawing/2014/main" id="{0C03BCD9-5199-41CC-A3E7-68BDB0962F68}"/>
              </a:ext>
            </a:extLst>
          </p:cNvPr>
          <p:cNvSpPr/>
          <p:nvPr/>
        </p:nvSpPr>
        <p:spPr>
          <a:xfrm>
            <a:off x="5254484" y="2296925"/>
            <a:ext cx="3349489" cy="1925945"/>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600" b="1" dirty="0">
                <a:latin typeface="Times New Roman" panose="02020603050405020304" pitchFamily="18" charset="0"/>
                <a:cs typeface="Times New Roman" panose="02020603050405020304" pitchFamily="18" charset="0"/>
              </a:rPr>
              <a:t>Low Hanging Fruit : </a:t>
            </a:r>
            <a:r>
              <a:rPr lang="en-US" sz="1600" dirty="0">
                <a:latin typeface="Times New Roman" panose="02020603050405020304" pitchFamily="18" charset="0"/>
                <a:cs typeface="Times New Roman" panose="02020603050405020304" pitchFamily="18" charset="0"/>
              </a:rPr>
              <a:t>In-Store purchases bring in the highest revenue across all segment. Marketing campaigns could have special promotions in-store to further boost growth in sales as well as for new customer acquisition</a:t>
            </a:r>
          </a:p>
          <a:p>
            <a:pPr algn="ctr"/>
            <a:endParaRPr lang="en-US" sz="160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5BB90ADE-8B96-45EA-A708-E03DED7240A0}"/>
              </a:ext>
            </a:extLst>
          </p:cNvPr>
          <p:cNvSpPr/>
          <p:nvPr/>
        </p:nvSpPr>
        <p:spPr>
          <a:xfrm>
            <a:off x="5254483" y="4368170"/>
            <a:ext cx="3349489" cy="1925945"/>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600" b="1" dirty="0">
                <a:latin typeface="Times New Roman" panose="02020603050405020304" pitchFamily="18" charset="0"/>
                <a:cs typeface="Times New Roman" panose="02020603050405020304" pitchFamily="18" charset="0"/>
              </a:rPr>
              <a:t>Growth Area: </a:t>
            </a:r>
            <a:r>
              <a:rPr lang="en-US" sz="1600" dirty="0">
                <a:latin typeface="Times New Roman" panose="02020603050405020304" pitchFamily="18" charset="0"/>
                <a:cs typeface="Times New Roman" panose="02020603050405020304" pitchFamily="18" charset="0"/>
              </a:rPr>
              <a:t>Web and Ecommerce sales and purchases are one of the lowest among all the segments even though web visits across segments are relatively high. Web Sales can be boosted  through SEO and special occasion discounts and subscriptions.  </a:t>
            </a:r>
          </a:p>
        </p:txBody>
      </p:sp>
      <p:sp>
        <p:nvSpPr>
          <p:cNvPr id="5" name="Rectangle: Rounded Corners 4">
            <a:extLst>
              <a:ext uri="{FF2B5EF4-FFF2-40B4-BE49-F238E27FC236}">
                <a16:creationId xmlns:a16="http://schemas.microsoft.com/office/drawing/2014/main" id="{2F01D5AF-5C8E-46BE-A680-D8CC604C1B9B}"/>
              </a:ext>
            </a:extLst>
          </p:cNvPr>
          <p:cNvSpPr/>
          <p:nvPr/>
        </p:nvSpPr>
        <p:spPr>
          <a:xfrm>
            <a:off x="9111114" y="2489830"/>
            <a:ext cx="2527608" cy="104081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Income </a:t>
            </a:r>
          </a:p>
        </p:txBody>
      </p:sp>
      <p:sp>
        <p:nvSpPr>
          <p:cNvPr id="17" name="Rectangle: Rounded Corners 16">
            <a:extLst>
              <a:ext uri="{FF2B5EF4-FFF2-40B4-BE49-F238E27FC236}">
                <a16:creationId xmlns:a16="http://schemas.microsoft.com/office/drawing/2014/main" id="{8EDF8DEE-DF8F-4794-A329-90DE9AF43DE3}"/>
              </a:ext>
            </a:extLst>
          </p:cNvPr>
          <p:cNvSpPr/>
          <p:nvPr/>
        </p:nvSpPr>
        <p:spPr>
          <a:xfrm>
            <a:off x="9111114" y="3816235"/>
            <a:ext cx="2527608" cy="104081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Spend Amount  </a:t>
            </a:r>
          </a:p>
        </p:txBody>
      </p:sp>
      <p:sp>
        <p:nvSpPr>
          <p:cNvPr id="18" name="Rectangle: Rounded Corners 17">
            <a:extLst>
              <a:ext uri="{FF2B5EF4-FFF2-40B4-BE49-F238E27FC236}">
                <a16:creationId xmlns:a16="http://schemas.microsoft.com/office/drawing/2014/main" id="{089CEB6E-5D2D-42FF-B4DB-97D3DE9191A6}"/>
              </a:ext>
            </a:extLst>
          </p:cNvPr>
          <p:cNvSpPr/>
          <p:nvPr/>
        </p:nvSpPr>
        <p:spPr>
          <a:xfrm>
            <a:off x="9194453" y="5170879"/>
            <a:ext cx="2527608" cy="104081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Family Size </a:t>
            </a:r>
          </a:p>
        </p:txBody>
      </p:sp>
    </p:spTree>
    <p:extLst>
      <p:ext uri="{BB962C8B-B14F-4D97-AF65-F5344CB8AC3E}">
        <p14:creationId xmlns:p14="http://schemas.microsoft.com/office/powerpoint/2010/main" val="2359418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Analysis Summary and Conclusion</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415207" y="1435608"/>
            <a:ext cx="8284909" cy="4974336"/>
          </a:xfrm>
        </p:spPr>
        <p:txBody>
          <a:bodyPr>
            <a:normAutofit/>
          </a:bodyPr>
          <a:lstStyle/>
          <a:p>
            <a:r>
              <a:rPr lang="en-US" sz="1600" b="1" dirty="0">
                <a:latin typeface="Times New Roman" panose="02020603050405020304" pitchFamily="18" charset="0"/>
                <a:cs typeface="Times New Roman" panose="02020603050405020304" pitchFamily="18" charset="0"/>
              </a:rPr>
              <a:t>Star Customers: </a:t>
            </a:r>
            <a:r>
              <a:rPr lang="en-US" sz="1600" dirty="0">
                <a:latin typeface="Times New Roman" panose="02020603050405020304" pitchFamily="18" charset="0"/>
                <a:cs typeface="Times New Roman" panose="02020603050405020304" pitchFamily="18" charset="0"/>
              </a:rPr>
              <a:t>Spend on expensive items like gold and wine. Most live with partners and are without children. Mostly purchase in-store and have less web visits. </a:t>
            </a:r>
            <a:endParaRPr lang="en-US" sz="1600" b="1"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Recommendation: (Most valuable customer). Targeted digital ad placement redirecting to retail site. Loyalty discounts and gift to encourage retention. </a:t>
            </a:r>
          </a:p>
          <a:p>
            <a:r>
              <a:rPr lang="en-US" sz="1600" b="1" dirty="0">
                <a:latin typeface="Times New Roman" panose="02020603050405020304" pitchFamily="18" charset="0"/>
                <a:cs typeface="Times New Roman" panose="02020603050405020304" pitchFamily="18" charset="0"/>
              </a:rPr>
              <a:t>High potential: </a:t>
            </a:r>
            <a:r>
              <a:rPr lang="en-US" sz="1600" dirty="0">
                <a:latin typeface="Times New Roman" panose="02020603050405020304" pitchFamily="18" charset="0"/>
                <a:cs typeface="Times New Roman" panose="02020603050405020304" pitchFamily="18" charset="0"/>
              </a:rPr>
              <a:t>Specific spending habits of daily needs like fish, meat, sweets. Customers are of higher age group and most purchase through catalog and ecommerce.</a:t>
            </a:r>
            <a:endParaRPr lang="en-US" sz="1600" b="1"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Recommendation: Campaign offering free home delivery (Senior citizens). Attractive subscription model can be introduced. Purchases made through all channels; incentives can be provided to grow a particular channel. </a:t>
            </a:r>
          </a:p>
          <a:p>
            <a:r>
              <a:rPr lang="en-US" sz="1600" b="1" dirty="0">
                <a:latin typeface="Times New Roman" panose="02020603050405020304" pitchFamily="18" charset="0"/>
                <a:cs typeface="Times New Roman" panose="02020603050405020304" pitchFamily="18" charset="0"/>
              </a:rPr>
              <a:t>Need attention: </a:t>
            </a:r>
            <a:r>
              <a:rPr lang="en-US" sz="1600" dirty="0">
                <a:latin typeface="Times New Roman" panose="02020603050405020304" pitchFamily="18" charset="0"/>
                <a:cs typeface="Times New Roman" panose="02020603050405020304" pitchFamily="18" charset="0"/>
              </a:rPr>
              <a:t>Moderately high income, respond well to offers and campaigns. They have lower web visits and lower spend on groceries. </a:t>
            </a:r>
            <a:endParaRPr lang="en-US" sz="1600" b="1"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Recommendation: Free trial subscription of groceries to increase sales. Digital campaigns can be search engine optimized. More discounts to ensure higher purchases. </a:t>
            </a:r>
          </a:p>
          <a:p>
            <a:r>
              <a:rPr lang="en-US" sz="1600" b="1" dirty="0">
                <a:latin typeface="Times New Roman" panose="02020603050405020304" pitchFamily="18" charset="0"/>
                <a:cs typeface="Times New Roman" panose="02020603050405020304" pitchFamily="18" charset="0"/>
              </a:rPr>
              <a:t>Low Value: </a:t>
            </a:r>
            <a:r>
              <a:rPr lang="en-US" sz="1600" dirty="0">
                <a:latin typeface="Times New Roman" panose="02020603050405020304" pitchFamily="18" charset="0"/>
                <a:cs typeface="Times New Roman" panose="02020603050405020304" pitchFamily="18" charset="0"/>
              </a:rPr>
              <a:t>Lowest income and lowest spending. They have high web visits, but most purchases are in store. </a:t>
            </a:r>
            <a:endParaRPr lang="en-US" sz="1600" b="1"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Recommendation: Marketing emails targeted during clearance sale weeks and seasonal ocassions. Marketing budget can be better utilized focusing on other segments of customers adding significant value. </a:t>
            </a:r>
          </a:p>
          <a:p>
            <a:endParaRPr lang="en-US" sz="1600" dirty="0">
              <a:latin typeface="Times New Roman" panose="02020603050405020304" pitchFamily="18" charset="0"/>
              <a:cs typeface="Times New Roman" panose="02020603050405020304" pitchFamily="18" charset="0"/>
            </a:endParaRPr>
          </a:p>
        </p:txBody>
      </p:sp>
      <p:pic>
        <p:nvPicPr>
          <p:cNvPr id="6146" name="Picture 2" descr="The 15 Best Red Wines to Drink in 2021">
            <a:extLst>
              <a:ext uri="{FF2B5EF4-FFF2-40B4-BE49-F238E27FC236}">
                <a16:creationId xmlns:a16="http://schemas.microsoft.com/office/drawing/2014/main" id="{AFA13713-C66C-4382-AAED-8AD10E17F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9245" y="1435608"/>
            <a:ext cx="1542241" cy="11551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acts About Gold | Live Science">
            <a:extLst>
              <a:ext uri="{FF2B5EF4-FFF2-40B4-BE49-F238E27FC236}">
                <a16:creationId xmlns:a16="http://schemas.microsoft.com/office/drawing/2014/main" id="{7A04B7AD-1222-48F2-BA17-5454D2DF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190" y="1435608"/>
            <a:ext cx="1492980" cy="11551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sh meat is super food">
            <a:extLst>
              <a:ext uri="{FF2B5EF4-FFF2-40B4-BE49-F238E27FC236}">
                <a16:creationId xmlns:a16="http://schemas.microsoft.com/office/drawing/2014/main" id="{18F2BC99-647C-49FE-A921-D95F44FBA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190" y="2747434"/>
            <a:ext cx="1258558" cy="838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REE SHIPPING AND HOME DELIVERY - Bicycle Hub of Marlboro">
            <a:extLst>
              <a:ext uri="{FF2B5EF4-FFF2-40B4-BE49-F238E27FC236}">
                <a16:creationId xmlns:a16="http://schemas.microsoft.com/office/drawing/2014/main" id="{64EE8DC8-03E0-4525-B756-1CA1313A4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4449" y="2590800"/>
            <a:ext cx="1907037" cy="127767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earch Engine Optimization (SEO) - Code Interactive">
            <a:extLst>
              <a:ext uri="{FF2B5EF4-FFF2-40B4-BE49-F238E27FC236}">
                <a16:creationId xmlns:a16="http://schemas.microsoft.com/office/drawing/2014/main" id="{AFFB170B-588A-452C-B204-A5D4C7E06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88" y="3742268"/>
            <a:ext cx="1442556" cy="115519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5 Dos and Don&amp;#39;ts Of Offering A Daycare Staff Childcare Discount » Hopping  In!">
            <a:extLst>
              <a:ext uri="{FF2B5EF4-FFF2-40B4-BE49-F238E27FC236}">
                <a16:creationId xmlns:a16="http://schemas.microsoft.com/office/drawing/2014/main" id="{8750BBF1-928C-4356-B571-C29B2A28AA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9262" y="3745997"/>
            <a:ext cx="1517531" cy="127767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Low Income rubber stamp stock vector. Illustration of please - 102392777">
            <a:extLst>
              <a:ext uri="{FF2B5EF4-FFF2-40B4-BE49-F238E27FC236}">
                <a16:creationId xmlns:a16="http://schemas.microsoft.com/office/drawing/2014/main" id="{C6C55A38-84C8-4A5A-9543-AA0EBBD60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0834" y="5019944"/>
            <a:ext cx="1384980" cy="127767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The 10 Rules all Successful Email Marketing Campaigns Follow">
            <a:extLst>
              <a:ext uri="{FF2B5EF4-FFF2-40B4-BE49-F238E27FC236}">
                <a16:creationId xmlns:a16="http://schemas.microsoft.com/office/drawing/2014/main" id="{07CBD276-DE88-47C8-919A-F37BC4B9A4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9262" y="5143126"/>
            <a:ext cx="1517531" cy="102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651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90B8-9877-4BF4-BB5D-7D7AE8B46421}"/>
              </a:ext>
            </a:extLst>
          </p:cNvPr>
          <p:cNvSpPr>
            <a:spLocks noGrp="1"/>
          </p:cNvSpPr>
          <p:nvPr>
            <p:ph type="title"/>
          </p:nvPr>
        </p:nvSpPr>
        <p:spPr>
          <a:xfrm>
            <a:off x="4019010" y="2202993"/>
            <a:ext cx="9874544" cy="1658793"/>
          </a:xfrm>
        </p:spPr>
        <p:txBody>
          <a:bodyPr>
            <a:normAutofit/>
          </a:bodyPr>
          <a:lstStyle/>
          <a:p>
            <a:r>
              <a:rPr lang="en-US" sz="4400" b="1" dirty="0">
                <a:latin typeface="Times New Roman" panose="02020603050405020304" pitchFamily="18" charset="0"/>
                <a:cs typeface="Times New Roman" panose="02020603050405020304" pitchFamily="18" charset="0"/>
              </a:rPr>
              <a:t>Thank  You ! </a:t>
            </a:r>
          </a:p>
        </p:txBody>
      </p:sp>
    </p:spTree>
    <p:extLst>
      <p:ext uri="{BB962C8B-B14F-4D97-AF65-F5344CB8AC3E}">
        <p14:creationId xmlns:p14="http://schemas.microsoft.com/office/powerpoint/2010/main" val="27457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0031-85DA-442E-834A-AA1D68DB443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0B8A39C5-ED2C-4FF2-B53A-6ACD8AAEBB24}"/>
              </a:ext>
            </a:extLst>
          </p:cNvPr>
          <p:cNvSpPr>
            <a:spLocks noGrp="1"/>
          </p:cNvSpPr>
          <p:nvPr>
            <p:ph sz="quarter" idx="10"/>
          </p:nvPr>
        </p:nvSpPr>
        <p:spPr>
          <a:xfrm>
            <a:off x="539496" y="1435608"/>
            <a:ext cx="11199922" cy="4974336"/>
          </a:xfrm>
        </p:spPr>
        <p:txBody>
          <a:bodyPr>
            <a:normAutofit/>
          </a:bodyPr>
          <a:lstStyle/>
          <a:p>
            <a:r>
              <a:rPr lang="en-US" sz="1600" dirty="0">
                <a:latin typeface="Times New Roman" panose="02020603050405020304" pitchFamily="18" charset="0"/>
                <a:cs typeface="Times New Roman" panose="02020603050405020304" pitchFamily="18" charset="0"/>
              </a:rPr>
              <a:t>Introduction</a:t>
            </a:r>
          </a:p>
          <a:p>
            <a:r>
              <a:rPr lang="en-US" sz="1600" dirty="0">
                <a:latin typeface="Times New Roman" panose="02020603050405020304" pitchFamily="18" charset="0"/>
                <a:cs typeface="Times New Roman" panose="02020603050405020304" pitchFamily="18" charset="0"/>
              </a:rPr>
              <a:t>Data Understanding and Research</a:t>
            </a:r>
          </a:p>
          <a:p>
            <a:r>
              <a:rPr lang="en-US" sz="1600" dirty="0">
                <a:latin typeface="Times New Roman" panose="02020603050405020304" pitchFamily="18" charset="0"/>
                <a:cs typeface="Times New Roman" panose="02020603050405020304" pitchFamily="18" charset="0"/>
              </a:rPr>
              <a:t>Explanatory Data Analysis </a:t>
            </a:r>
          </a:p>
          <a:p>
            <a:r>
              <a:rPr lang="en-US" sz="1600" dirty="0">
                <a:latin typeface="Times New Roman" panose="02020603050405020304" pitchFamily="18" charset="0"/>
                <a:cs typeface="Times New Roman" panose="02020603050405020304" pitchFamily="18" charset="0"/>
              </a:rPr>
              <a:t>Data Exploration </a:t>
            </a:r>
          </a:p>
          <a:p>
            <a:r>
              <a:rPr lang="en-US" sz="1600" dirty="0">
                <a:latin typeface="Times New Roman" panose="02020603050405020304" pitchFamily="18" charset="0"/>
                <a:cs typeface="Times New Roman" panose="02020603050405020304" pitchFamily="18" charset="0"/>
              </a:rPr>
              <a:t>Analysis Objective</a:t>
            </a:r>
          </a:p>
          <a:p>
            <a:r>
              <a:rPr lang="en-US" sz="1600" dirty="0">
                <a:latin typeface="Times New Roman" panose="02020603050405020304" pitchFamily="18" charset="0"/>
                <a:cs typeface="Times New Roman" panose="02020603050405020304" pitchFamily="18" charset="0"/>
              </a:rPr>
              <a:t>Algorithm Selection </a:t>
            </a:r>
          </a:p>
          <a:p>
            <a:r>
              <a:rPr lang="en-US" sz="1600" dirty="0">
                <a:latin typeface="Times New Roman" panose="02020603050405020304" pitchFamily="18" charset="0"/>
                <a:cs typeface="Times New Roman" panose="02020603050405020304" pitchFamily="18" charset="0"/>
              </a:rPr>
              <a:t>K-means Results</a:t>
            </a:r>
          </a:p>
          <a:p>
            <a:r>
              <a:rPr lang="en-US" sz="1600" dirty="0">
                <a:latin typeface="Times New Roman" panose="02020603050405020304" pitchFamily="18" charset="0"/>
                <a:cs typeface="Times New Roman" panose="02020603050405020304" pitchFamily="18" charset="0"/>
              </a:rPr>
              <a:t>Hierarchical Agglomerative Clustering Results</a:t>
            </a:r>
          </a:p>
          <a:p>
            <a:r>
              <a:rPr lang="en-US" sz="1600" dirty="0">
                <a:latin typeface="Times New Roman" panose="02020603050405020304" pitchFamily="18" charset="0"/>
                <a:cs typeface="Times New Roman" panose="02020603050405020304" pitchFamily="18" charset="0"/>
              </a:rPr>
              <a:t>Gaussian Mixture models Results</a:t>
            </a:r>
          </a:p>
          <a:p>
            <a:r>
              <a:rPr lang="en-US" sz="1600" dirty="0">
                <a:latin typeface="Times New Roman" panose="02020603050405020304" pitchFamily="18" charset="0"/>
                <a:cs typeface="Times New Roman" panose="02020603050405020304" pitchFamily="18" charset="0"/>
              </a:rPr>
              <a:t>Algorithm Comparison and Results</a:t>
            </a:r>
          </a:p>
          <a:p>
            <a:r>
              <a:rPr lang="en-US" sz="1600" dirty="0">
                <a:latin typeface="Times New Roman" panose="02020603050405020304" pitchFamily="18" charset="0"/>
                <a:cs typeface="Times New Roman" panose="02020603050405020304" pitchFamily="18" charset="0"/>
              </a:rPr>
              <a:t>Post Analysis Questions</a:t>
            </a:r>
          </a:p>
          <a:p>
            <a:r>
              <a:rPr lang="en-US" sz="1600" dirty="0">
                <a:latin typeface="Times New Roman" panose="02020603050405020304" pitchFamily="18" charset="0"/>
                <a:cs typeface="Times New Roman" panose="02020603050405020304" pitchFamily="18" charset="0"/>
              </a:rPr>
              <a:t>Analysis and Conclusion </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610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B1FE-F324-4E49-9246-3DD86C8185E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1833B7B-53B6-4C46-994C-C6BF5E3E4EF1}"/>
              </a:ext>
            </a:extLst>
          </p:cNvPr>
          <p:cNvSpPr>
            <a:spLocks noGrp="1"/>
          </p:cNvSpPr>
          <p:nvPr>
            <p:ph sz="quarter" idx="10"/>
          </p:nvPr>
        </p:nvSpPr>
        <p:spPr>
          <a:xfrm>
            <a:off x="539495" y="1296139"/>
            <a:ext cx="7903169" cy="5228947"/>
          </a:xfrm>
        </p:spPr>
        <p:txBody>
          <a:bodyPr>
            <a:normAutofit/>
          </a:bodyPr>
          <a:lstStyle/>
          <a:p>
            <a:r>
              <a:rPr lang="en-US" sz="1600" dirty="0">
                <a:latin typeface="Times New Roman" panose="02020603050405020304" pitchFamily="18" charset="0"/>
                <a:cs typeface="Times New Roman" panose="02020603050405020304" pitchFamily="18" charset="0"/>
              </a:rPr>
              <a:t>We explore a dataset of customers for a retail firm to understand customer purchase behavior to increase effectiveness of a marketing campaign. </a:t>
            </a:r>
          </a:p>
          <a:p>
            <a:r>
              <a:rPr lang="en-US" sz="1600" dirty="0">
                <a:latin typeface="Times New Roman" panose="02020603050405020304" pitchFamily="18" charset="0"/>
                <a:cs typeface="Times New Roman" panose="02020603050405020304" pitchFamily="18" charset="0"/>
              </a:rPr>
              <a:t>Customers can be segmented to :</a:t>
            </a:r>
          </a:p>
          <a:p>
            <a:pPr lvl="1"/>
            <a:r>
              <a:rPr lang="en-US" sz="1600" dirty="0">
                <a:latin typeface="Times New Roman" panose="02020603050405020304" pitchFamily="18" charset="0"/>
                <a:cs typeface="Times New Roman" panose="02020603050405020304" pitchFamily="18" charset="0"/>
              </a:rPr>
              <a:t>Find High value customers</a:t>
            </a:r>
          </a:p>
          <a:p>
            <a:pPr lvl="1"/>
            <a:r>
              <a:rPr lang="en-US" sz="1600" dirty="0">
                <a:latin typeface="Times New Roman" panose="02020603050405020304" pitchFamily="18" charset="0"/>
                <a:cs typeface="Times New Roman" panose="02020603050405020304" pitchFamily="18" charset="0"/>
              </a:rPr>
              <a:t>Offer personalized products or campaigns</a:t>
            </a:r>
          </a:p>
          <a:p>
            <a:pPr lvl="1"/>
            <a:r>
              <a:rPr lang="en-US" sz="1600" dirty="0">
                <a:latin typeface="Times New Roman" panose="02020603050405020304" pitchFamily="18" charset="0"/>
                <a:cs typeface="Times New Roman" panose="02020603050405020304" pitchFamily="18" charset="0"/>
              </a:rPr>
              <a:t>Improve customer engagement and Brand Loyalty</a:t>
            </a:r>
          </a:p>
          <a:p>
            <a:pPr lvl="1"/>
            <a:r>
              <a:rPr lang="en-US" sz="1600" dirty="0">
                <a:latin typeface="Times New Roman" panose="02020603050405020304" pitchFamily="18" charset="0"/>
                <a:cs typeface="Times New Roman" panose="02020603050405020304" pitchFamily="18" charset="0"/>
              </a:rPr>
              <a:t>Enhance channel of distribution</a:t>
            </a:r>
          </a:p>
          <a:p>
            <a:pPr lvl="1"/>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Existing customer database can be leveraged  to maximize profits and minimize customer acquisition costs. </a:t>
            </a:r>
          </a:p>
          <a:p>
            <a:pPr lvl="1"/>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Main Research goals in our analysis : </a:t>
            </a:r>
          </a:p>
          <a:p>
            <a:pPr lvl="1"/>
            <a:r>
              <a:rPr lang="en-US" sz="1600" dirty="0">
                <a:latin typeface="Times New Roman" panose="02020603050405020304" pitchFamily="18" charset="0"/>
                <a:cs typeface="Times New Roman" panose="02020603050405020304" pitchFamily="18" charset="0"/>
              </a:rPr>
              <a:t>Identify segments of customers. </a:t>
            </a:r>
          </a:p>
          <a:p>
            <a:pPr lvl="1"/>
            <a:r>
              <a:rPr lang="en-US" sz="1600" dirty="0">
                <a:latin typeface="Times New Roman" panose="02020603050405020304" pitchFamily="18" charset="0"/>
                <a:cs typeface="Times New Roman" panose="02020603050405020304" pitchFamily="18" charset="0"/>
              </a:rPr>
              <a:t>Find major channels of purchase for each cluster</a:t>
            </a:r>
          </a:p>
          <a:p>
            <a:pPr lvl="1"/>
            <a:r>
              <a:rPr lang="en-US" sz="1600" dirty="0">
                <a:latin typeface="Times New Roman" panose="02020603050405020304" pitchFamily="18" charset="0"/>
                <a:cs typeface="Times New Roman" panose="02020603050405020304" pitchFamily="18" charset="0"/>
              </a:rPr>
              <a:t>Unique group of customers and what makes them unique. </a:t>
            </a:r>
          </a:p>
          <a:p>
            <a:pPr lvl="1"/>
            <a:r>
              <a:rPr lang="en-US" sz="1600" dirty="0">
                <a:latin typeface="Times New Roman" panose="02020603050405020304" pitchFamily="18" charset="0"/>
                <a:cs typeface="Times New Roman" panose="02020603050405020304" pitchFamily="18" charset="0"/>
              </a:rPr>
              <a:t>Customer characteristics for each cluster and sub cluster. </a:t>
            </a:r>
          </a:p>
        </p:txBody>
      </p:sp>
      <p:pic>
        <p:nvPicPr>
          <p:cNvPr id="5" name="Picture 4">
            <a:extLst>
              <a:ext uri="{FF2B5EF4-FFF2-40B4-BE49-F238E27FC236}">
                <a16:creationId xmlns:a16="http://schemas.microsoft.com/office/drawing/2014/main" id="{EB6A8466-928E-45C5-8B0B-CAB8F935E2A7}"/>
              </a:ext>
            </a:extLst>
          </p:cNvPr>
          <p:cNvPicPr>
            <a:picLocks noChangeAspect="1"/>
          </p:cNvPicPr>
          <p:nvPr/>
        </p:nvPicPr>
        <p:blipFill rotWithShape="1">
          <a:blip r:embed="rId2"/>
          <a:srcRect l="12983" t="39283" r="31694" b="17133"/>
          <a:stretch/>
        </p:blipFill>
        <p:spPr>
          <a:xfrm>
            <a:off x="8525847" y="1372123"/>
            <a:ext cx="3126658" cy="1385575"/>
          </a:xfrm>
          <a:prstGeom prst="rect">
            <a:avLst/>
          </a:prstGeom>
        </p:spPr>
      </p:pic>
      <p:pic>
        <p:nvPicPr>
          <p:cNvPr id="2050" name="Picture 2" descr="What is a marketing campaign? Definition and examples">
            <a:extLst>
              <a:ext uri="{FF2B5EF4-FFF2-40B4-BE49-F238E27FC236}">
                <a16:creationId xmlns:a16="http://schemas.microsoft.com/office/drawing/2014/main" id="{7A24EAFE-EFEC-4469-A388-16B13D0CE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113" y="3005737"/>
            <a:ext cx="2524125"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53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7F70-D58E-4EC7-8379-8F072976A75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Data Understanding and Research</a:t>
            </a:r>
          </a:p>
        </p:txBody>
      </p:sp>
      <p:sp>
        <p:nvSpPr>
          <p:cNvPr id="3" name="Content Placeholder 2">
            <a:extLst>
              <a:ext uri="{FF2B5EF4-FFF2-40B4-BE49-F238E27FC236}">
                <a16:creationId xmlns:a16="http://schemas.microsoft.com/office/drawing/2014/main" id="{F7FF0CDE-C8BD-49B6-B576-174DD391E38F}"/>
              </a:ext>
            </a:extLst>
          </p:cNvPr>
          <p:cNvSpPr>
            <a:spLocks noGrp="1"/>
          </p:cNvSpPr>
          <p:nvPr>
            <p:ph sz="quarter" idx="10"/>
          </p:nvPr>
        </p:nvSpPr>
        <p:spPr>
          <a:xfrm>
            <a:off x="539495" y="1524651"/>
            <a:ext cx="11116885" cy="4885293"/>
          </a:xfrm>
        </p:spPr>
        <p:txBody>
          <a:bodyPr>
            <a:normAutofit/>
          </a:bodyPr>
          <a:lstStyle/>
          <a:p>
            <a:r>
              <a:rPr lang="en-US" sz="1600" dirty="0">
                <a:latin typeface="Times New Roman" panose="02020603050405020304" pitchFamily="18" charset="0"/>
                <a:cs typeface="Times New Roman" panose="02020603050405020304" pitchFamily="18" charset="0"/>
              </a:rPr>
              <a:t>Dataset contains information of each customer :</a:t>
            </a:r>
          </a:p>
          <a:p>
            <a:pPr lvl="1"/>
            <a:r>
              <a:rPr lang="en-US" sz="1600" dirty="0">
                <a:latin typeface="Times New Roman" panose="02020603050405020304" pitchFamily="18" charset="0"/>
                <a:cs typeface="Times New Roman" panose="02020603050405020304" pitchFamily="18" charset="0"/>
              </a:rPr>
              <a:t>Personal Information</a:t>
            </a:r>
          </a:p>
          <a:p>
            <a:pPr lvl="1"/>
            <a:r>
              <a:rPr lang="en-US" sz="1600" dirty="0">
                <a:latin typeface="Times New Roman" panose="02020603050405020304" pitchFamily="18" charset="0"/>
                <a:cs typeface="Times New Roman" panose="02020603050405020304" pitchFamily="18" charset="0"/>
              </a:rPr>
              <a:t>Spend Behavior </a:t>
            </a:r>
          </a:p>
          <a:p>
            <a:pPr lvl="1"/>
            <a:r>
              <a:rPr lang="en-US" sz="1600" dirty="0">
                <a:latin typeface="Times New Roman" panose="02020603050405020304" pitchFamily="18" charset="0"/>
                <a:cs typeface="Times New Roman" panose="02020603050405020304" pitchFamily="18" charset="0"/>
              </a:rPr>
              <a:t>Response to Deals and Promotions</a:t>
            </a:r>
          </a:p>
          <a:p>
            <a:pPr lvl="1"/>
            <a:r>
              <a:rPr lang="en-US" sz="1600" dirty="0">
                <a:latin typeface="Times New Roman" panose="02020603050405020304" pitchFamily="18" charset="0"/>
                <a:cs typeface="Times New Roman" panose="02020603050405020304" pitchFamily="18" charset="0"/>
              </a:rPr>
              <a:t>Channel of Purchase</a:t>
            </a:r>
          </a:p>
          <a:p>
            <a:r>
              <a:rPr lang="en-US" sz="1600" dirty="0">
                <a:latin typeface="Times New Roman" panose="02020603050405020304" pitchFamily="18" charset="0"/>
                <a:cs typeface="Times New Roman" panose="02020603050405020304" pitchFamily="18" charset="0"/>
              </a:rPr>
              <a:t>Creating a successful marketing campaign can be built on information such as :</a:t>
            </a:r>
          </a:p>
          <a:p>
            <a:pPr lvl="1"/>
            <a:r>
              <a:rPr lang="en-US" sz="1600" dirty="0">
                <a:latin typeface="Times New Roman" panose="02020603050405020304" pitchFamily="18" charset="0"/>
                <a:cs typeface="Times New Roman" panose="02020603050405020304" pitchFamily="18" charset="0"/>
              </a:rPr>
              <a:t>Shopping Behavior </a:t>
            </a:r>
          </a:p>
          <a:p>
            <a:pPr lvl="1"/>
            <a:r>
              <a:rPr lang="en-US" sz="1600" dirty="0">
                <a:latin typeface="Times New Roman" panose="02020603050405020304" pitchFamily="18" charset="0"/>
                <a:cs typeface="Times New Roman" panose="02020603050405020304" pitchFamily="18" charset="0"/>
              </a:rPr>
              <a:t>Stage of Life </a:t>
            </a:r>
          </a:p>
          <a:p>
            <a:pPr lvl="1"/>
            <a:r>
              <a:rPr lang="en-US" sz="1600" dirty="0">
                <a:latin typeface="Times New Roman" panose="02020603050405020304" pitchFamily="18" charset="0"/>
                <a:cs typeface="Times New Roman" panose="02020603050405020304" pitchFamily="18" charset="0"/>
              </a:rPr>
              <a:t>Customer Mindset</a:t>
            </a:r>
          </a:p>
          <a:p>
            <a:r>
              <a:rPr lang="en-US" sz="1600" dirty="0">
                <a:latin typeface="Times New Roman" panose="02020603050405020304" pitchFamily="18" charset="0"/>
                <a:cs typeface="Times New Roman" panose="02020603050405020304" pitchFamily="18" charset="0"/>
              </a:rPr>
              <a:t>Need for building marketing campaign based on Customer Segmentation :</a:t>
            </a:r>
          </a:p>
          <a:p>
            <a:pPr lvl="1"/>
            <a:r>
              <a:rPr lang="en-US" sz="1600" dirty="0">
                <a:latin typeface="Times New Roman" panose="02020603050405020304" pitchFamily="18" charset="0"/>
                <a:cs typeface="Times New Roman" panose="02020603050405020304" pitchFamily="18" charset="0"/>
              </a:rPr>
              <a:t>Harvard Business study found that 85% of 30000 new consumer products launched in a year failed to meet target revenue due to poor market segmentation. </a:t>
            </a:r>
          </a:p>
          <a:p>
            <a:pPr lvl="1"/>
            <a:r>
              <a:rPr lang="en-US" sz="1600" dirty="0">
                <a:latin typeface="Times New Roman" panose="02020603050405020304" pitchFamily="18" charset="0"/>
                <a:cs typeface="Times New Roman" panose="02020603050405020304" pitchFamily="18" charset="0"/>
              </a:rPr>
              <a:t>Failure for new products launched in grocery sector is 70 – 80%</a:t>
            </a:r>
          </a:p>
          <a:p>
            <a:pPr lvl="1"/>
            <a:r>
              <a:rPr lang="en-US" sz="1600" dirty="0">
                <a:latin typeface="Times New Roman" panose="02020603050405020304" pitchFamily="18" charset="0"/>
                <a:cs typeface="Times New Roman" panose="02020603050405020304" pitchFamily="18" charset="0"/>
              </a:rPr>
              <a:t>Marketers have seen 760% increase in email revenue by segmenting campaigns. </a:t>
            </a:r>
          </a:p>
          <a:p>
            <a:pPr lvl="1"/>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4098" name="Picture 2" descr="Data Analysis: What, How, and Why to Do Data Analysis for Your Organization  | Import.io">
            <a:extLst>
              <a:ext uri="{FF2B5EF4-FFF2-40B4-BE49-F238E27FC236}">
                <a16:creationId xmlns:a16="http://schemas.microsoft.com/office/drawing/2014/main" id="{1B3DEA39-D475-40D6-8370-71724F5B9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3259" y="1524651"/>
            <a:ext cx="27241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6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9A92-A320-4F99-916F-8E280478CA2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Exploratory Data Analysis – EDA </a:t>
            </a:r>
          </a:p>
        </p:txBody>
      </p:sp>
      <p:sp>
        <p:nvSpPr>
          <p:cNvPr id="3" name="Content Placeholder 2">
            <a:extLst>
              <a:ext uri="{FF2B5EF4-FFF2-40B4-BE49-F238E27FC236}">
                <a16:creationId xmlns:a16="http://schemas.microsoft.com/office/drawing/2014/main" id="{00DEA258-5D76-4AF2-A946-254679249F49}"/>
              </a:ext>
            </a:extLst>
          </p:cNvPr>
          <p:cNvSpPr>
            <a:spLocks noGrp="1"/>
          </p:cNvSpPr>
          <p:nvPr>
            <p:ph sz="quarter" idx="10"/>
          </p:nvPr>
        </p:nvSpPr>
        <p:spPr>
          <a:xfrm>
            <a:off x="539495" y="1435608"/>
            <a:ext cx="11170151" cy="5269992"/>
          </a:xfrm>
        </p:spPr>
        <p:txBody>
          <a:bodyPr>
            <a:normAutofit/>
          </a:bodyPr>
          <a:lstStyle/>
          <a:p>
            <a:r>
              <a:rPr lang="en-US" sz="1600" b="1" dirty="0">
                <a:latin typeface="Times New Roman" panose="02020603050405020304" pitchFamily="18" charset="0"/>
                <a:cs typeface="Times New Roman" panose="02020603050405020304" pitchFamily="18" charset="0"/>
              </a:rPr>
              <a:t>Check for missing values </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Used KNN imputer for variable having 1% or more missing values (Income) .</a:t>
            </a:r>
          </a:p>
          <a:p>
            <a:r>
              <a:rPr lang="en-US" sz="1600" b="1" dirty="0">
                <a:latin typeface="Times New Roman" panose="02020603050405020304" pitchFamily="18" charset="0"/>
                <a:cs typeface="Times New Roman" panose="02020603050405020304" pitchFamily="18" charset="0"/>
              </a:rPr>
              <a:t>Feature Engineering </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Customer_For</a:t>
            </a:r>
            <a:r>
              <a:rPr lang="en-US" sz="1600" dirty="0">
                <a:latin typeface="Times New Roman" panose="02020603050405020304" pitchFamily="18" charset="0"/>
                <a:cs typeface="Times New Roman" panose="02020603050405020304" pitchFamily="18" charset="0"/>
              </a:rPr>
              <a:t> (days) from the enrollment date of customer. </a:t>
            </a:r>
          </a:p>
          <a:p>
            <a:pPr lvl="1"/>
            <a:r>
              <a:rPr lang="en-US" sz="1600" dirty="0" err="1">
                <a:latin typeface="Times New Roman" panose="02020603050405020304" pitchFamily="18" charset="0"/>
                <a:cs typeface="Times New Roman" panose="02020603050405020304" pitchFamily="18" charset="0"/>
              </a:rPr>
              <a:t>Living_with</a:t>
            </a:r>
            <a:r>
              <a:rPr lang="en-US" sz="1600" dirty="0">
                <a:latin typeface="Times New Roman" panose="02020603050405020304" pitchFamily="18" charset="0"/>
                <a:cs typeface="Times New Roman" panose="02020603050405020304" pitchFamily="18" charset="0"/>
              </a:rPr>
              <a:t> – customer with partner or alone </a:t>
            </a:r>
          </a:p>
          <a:p>
            <a:pPr lvl="1"/>
            <a:r>
              <a:rPr lang="en-US" sz="1600" dirty="0" err="1">
                <a:latin typeface="Times New Roman" panose="02020603050405020304" pitchFamily="18" charset="0"/>
                <a:cs typeface="Times New Roman" panose="02020603050405020304" pitchFamily="18" charset="0"/>
              </a:rPr>
              <a:t>Is_parent</a:t>
            </a:r>
            <a:r>
              <a:rPr lang="en-US" sz="1600" dirty="0">
                <a:latin typeface="Times New Roman" panose="02020603050405020304" pitchFamily="18" charset="0"/>
                <a:cs typeface="Times New Roman" panose="02020603050405020304" pitchFamily="18" charset="0"/>
              </a:rPr>
              <a:t>  - using number of children </a:t>
            </a:r>
          </a:p>
          <a:p>
            <a:pPr lvl="1"/>
            <a:r>
              <a:rPr lang="en-US" sz="1600" dirty="0">
                <a:latin typeface="Times New Roman" panose="02020603050405020304" pitchFamily="18" charset="0"/>
                <a:cs typeface="Times New Roman" panose="02020603050405020304" pitchFamily="18" charset="0"/>
              </a:rPr>
              <a:t>Spend – adding the amount on different grocery items. </a:t>
            </a:r>
          </a:p>
          <a:p>
            <a:pPr lvl="1"/>
            <a:r>
              <a:rPr lang="en-US" sz="1600" dirty="0">
                <a:latin typeface="Times New Roman" panose="02020603050405020304" pitchFamily="18" charset="0"/>
                <a:cs typeface="Times New Roman" panose="02020603050405020304" pitchFamily="18" charset="0"/>
              </a:rPr>
              <a:t>Family Size – getting values from Living_with , and children </a:t>
            </a:r>
          </a:p>
          <a:p>
            <a:pPr lvl="1"/>
            <a:r>
              <a:rPr lang="en-US" sz="1600" dirty="0">
                <a:latin typeface="Times New Roman" panose="02020603050405020304" pitchFamily="18" charset="0"/>
                <a:cs typeface="Times New Roman" panose="02020603050405020304" pitchFamily="18" charset="0"/>
              </a:rPr>
              <a:t>Drop redundant features like Id, </a:t>
            </a:r>
            <a:r>
              <a:rPr lang="en-US" sz="1600" dirty="0" err="1">
                <a:latin typeface="Times New Roman" panose="02020603050405020304" pitchFamily="18" charset="0"/>
                <a:cs typeface="Times New Roman" panose="02020603050405020304" pitchFamily="18" charset="0"/>
              </a:rPr>
              <a:t>DtCustomer</a:t>
            </a: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Numerical Summary :</a:t>
            </a:r>
          </a:p>
          <a:p>
            <a:pPr lvl="1"/>
            <a:r>
              <a:rPr lang="en-US" sz="1600" dirty="0">
                <a:latin typeface="Times New Roman" panose="02020603050405020304" pitchFamily="18" charset="0"/>
                <a:cs typeface="Times New Roman" panose="02020603050405020304" pitchFamily="18" charset="0"/>
              </a:rPr>
              <a:t>Average annual income of a customer is 51687$ (USD) and average age is 52</a:t>
            </a:r>
          </a:p>
          <a:p>
            <a:pPr lvl="1"/>
            <a:r>
              <a:rPr lang="en-US" sz="1600" dirty="0">
                <a:latin typeface="Times New Roman" panose="02020603050405020304" pitchFamily="18" charset="0"/>
                <a:cs typeface="Times New Roman" panose="02020603050405020304" pitchFamily="18" charset="0"/>
              </a:rPr>
              <a:t>The highest average  amount is spent on wines – 303$</a:t>
            </a:r>
          </a:p>
          <a:p>
            <a:pPr lvl="1"/>
            <a:r>
              <a:rPr lang="en-US" sz="1600" dirty="0">
                <a:latin typeface="Times New Roman" panose="02020603050405020304" pitchFamily="18" charset="0"/>
                <a:cs typeface="Times New Roman" panose="02020603050405020304" pitchFamily="18" charset="0"/>
              </a:rPr>
              <a:t>The next highest amount is spent on Meat, 166.9$ (avg)</a:t>
            </a:r>
          </a:p>
          <a:p>
            <a:pPr lvl="1"/>
            <a:r>
              <a:rPr lang="en-US" sz="1600" dirty="0">
                <a:latin typeface="Times New Roman" panose="02020603050405020304" pitchFamily="18" charset="0"/>
                <a:cs typeface="Times New Roman" panose="02020603050405020304" pitchFamily="18" charset="0"/>
              </a:rPr>
              <a:t> Customers spend 44$ buying Gold products. </a:t>
            </a:r>
          </a:p>
          <a:p>
            <a:r>
              <a:rPr lang="en-US" sz="1600" b="1" dirty="0">
                <a:latin typeface="Times New Roman" panose="02020603050405020304" pitchFamily="18" charset="0"/>
                <a:cs typeface="Times New Roman" panose="02020603050405020304" pitchFamily="18" charset="0"/>
              </a:rPr>
              <a:t>Scaling Decisions : </a:t>
            </a:r>
          </a:p>
          <a:p>
            <a:pPr lvl="1"/>
            <a:r>
              <a:rPr lang="en-US" sz="1600" dirty="0">
                <a:latin typeface="Times New Roman" panose="02020603050405020304" pitchFamily="18" charset="0"/>
                <a:cs typeface="Times New Roman" panose="02020603050405020304" pitchFamily="18" charset="0"/>
              </a:rPr>
              <a:t>Some variable like Income have much higher standard deviation than other and might influence our results. </a:t>
            </a:r>
          </a:p>
          <a:p>
            <a:pPr lvl="1"/>
            <a:r>
              <a:rPr lang="en-US" sz="1600" dirty="0">
                <a:latin typeface="Times New Roman" panose="02020603050405020304" pitchFamily="18" charset="0"/>
                <a:cs typeface="Times New Roman" panose="02020603050405020304" pitchFamily="18" charset="0"/>
              </a:rPr>
              <a:t>Hence we scale the numerical variables. </a:t>
            </a:r>
          </a:p>
          <a:p>
            <a:pPr marL="457200" lvl="1" indent="0">
              <a:buNone/>
            </a:pPr>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a:p>
            <a:pPr lvl="1"/>
            <a:endParaRPr lang="en-US" sz="1600" dirty="0">
              <a:latin typeface="Times New Roman" panose="02020603050405020304" pitchFamily="18" charset="0"/>
              <a:cs typeface="Times New Roman" panose="02020603050405020304" pitchFamily="18" charset="0"/>
            </a:endParaRPr>
          </a:p>
        </p:txBody>
      </p:sp>
      <p:pic>
        <p:nvPicPr>
          <p:cNvPr id="3074" name="Picture 2" descr="Overview of Exploratory Data Analysis With Haberman Dataset – Towards AI —  The World&amp;#39;s Leading AI and Technology Publication">
            <a:extLst>
              <a:ext uri="{FF2B5EF4-FFF2-40B4-BE49-F238E27FC236}">
                <a16:creationId xmlns:a16="http://schemas.microsoft.com/office/drawing/2014/main" id="{517D339F-80A7-4301-A46C-2F3A17B3A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77" y="1435608"/>
            <a:ext cx="3038398" cy="138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8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Data Exploration </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557062" y="3695286"/>
            <a:ext cx="5556504" cy="2726265"/>
          </a:xfrm>
        </p:spPr>
        <p:txBody>
          <a:bodyPr>
            <a:normAutofit lnSpcReduction="10000"/>
          </a:bodyPr>
          <a:lstStyle/>
          <a:p>
            <a:r>
              <a:rPr lang="en-US" sz="1600" dirty="0">
                <a:latin typeface="Times New Roman" panose="02020603050405020304" pitchFamily="18" charset="0"/>
                <a:cs typeface="Times New Roman" panose="02020603050405020304" pitchFamily="18" charset="0"/>
              </a:rPr>
              <a:t>There are 27 Numerical variables and 3 categorical variables.</a:t>
            </a:r>
          </a:p>
          <a:p>
            <a:r>
              <a:rPr lang="en-US" sz="1600" dirty="0">
                <a:latin typeface="Times New Roman" panose="02020603050405020304" pitchFamily="18" charset="0"/>
                <a:cs typeface="Times New Roman" panose="02020603050405020304" pitchFamily="18" charset="0"/>
              </a:rPr>
              <a:t>Around 1900 customers have pursued higher education while 250 are only undergraduate. </a:t>
            </a:r>
          </a:p>
          <a:p>
            <a:r>
              <a:rPr lang="en-US" sz="1600" dirty="0">
                <a:latin typeface="Times New Roman" panose="02020603050405020304" pitchFamily="18" charset="0"/>
                <a:cs typeface="Times New Roman" panose="02020603050405020304" pitchFamily="18" charset="0"/>
              </a:rPr>
              <a:t>800 customers are living alone and 1400 are living with a partner. </a:t>
            </a:r>
          </a:p>
          <a:p>
            <a:r>
              <a:rPr lang="en-US" sz="1600" dirty="0">
                <a:latin typeface="Times New Roman" panose="02020603050405020304" pitchFamily="18" charset="0"/>
                <a:cs typeface="Times New Roman" panose="02020603050405020304" pitchFamily="18" charset="0"/>
              </a:rPr>
              <a:t>From the pairwise plots :</a:t>
            </a:r>
          </a:p>
          <a:p>
            <a:pPr lvl="1"/>
            <a:r>
              <a:rPr lang="en-US" sz="1600" dirty="0">
                <a:latin typeface="Times New Roman" panose="02020603050405020304" pitchFamily="18" charset="0"/>
                <a:cs typeface="Times New Roman" panose="02020603050405020304" pitchFamily="18" charset="0"/>
              </a:rPr>
              <a:t> Some outliers in our dataset. </a:t>
            </a:r>
          </a:p>
          <a:p>
            <a:pPr lvl="1"/>
            <a:r>
              <a:rPr lang="en-US" sz="1600" dirty="0">
                <a:latin typeface="Times New Roman" panose="02020603050405020304" pitchFamily="18" charset="0"/>
                <a:cs typeface="Times New Roman" panose="02020603050405020304" pitchFamily="18" charset="0"/>
              </a:rPr>
              <a:t>Customer who are parents have higher income and spend more.  They have been customer for longer period of time. </a:t>
            </a:r>
          </a:p>
          <a:p>
            <a:pPr lvl="1"/>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ADC87F7-C9F1-4EEB-A431-543B7E7DDA22}"/>
              </a:ext>
            </a:extLst>
          </p:cNvPr>
          <p:cNvPicPr>
            <a:picLocks noChangeAspect="1"/>
          </p:cNvPicPr>
          <p:nvPr/>
        </p:nvPicPr>
        <p:blipFill rotWithShape="1">
          <a:blip r:embed="rId2"/>
          <a:srcRect l="9677" t="37132" r="64597" b="33333"/>
          <a:stretch/>
        </p:blipFill>
        <p:spPr>
          <a:xfrm>
            <a:off x="610212" y="1269506"/>
            <a:ext cx="2816750" cy="2303427"/>
          </a:xfrm>
          <a:prstGeom prst="rect">
            <a:avLst/>
          </a:prstGeom>
        </p:spPr>
      </p:pic>
      <p:pic>
        <p:nvPicPr>
          <p:cNvPr id="7" name="Picture 6">
            <a:extLst>
              <a:ext uri="{FF2B5EF4-FFF2-40B4-BE49-F238E27FC236}">
                <a16:creationId xmlns:a16="http://schemas.microsoft.com/office/drawing/2014/main" id="{66F9C339-EFA3-43F4-BA50-90C31B98AFFF}"/>
              </a:ext>
            </a:extLst>
          </p:cNvPr>
          <p:cNvPicPr>
            <a:picLocks noChangeAspect="1"/>
          </p:cNvPicPr>
          <p:nvPr/>
        </p:nvPicPr>
        <p:blipFill rotWithShape="1">
          <a:blip r:embed="rId3"/>
          <a:srcRect l="9437" t="48315" r="65241" b="22294"/>
          <a:stretch/>
        </p:blipFill>
        <p:spPr>
          <a:xfrm>
            <a:off x="3590499" y="1308980"/>
            <a:ext cx="2650503" cy="2263953"/>
          </a:xfrm>
          <a:prstGeom prst="rect">
            <a:avLst/>
          </a:prstGeom>
        </p:spPr>
      </p:pic>
      <p:pic>
        <p:nvPicPr>
          <p:cNvPr id="9" name="Picture 8">
            <a:extLst>
              <a:ext uri="{FF2B5EF4-FFF2-40B4-BE49-F238E27FC236}">
                <a16:creationId xmlns:a16="http://schemas.microsoft.com/office/drawing/2014/main" id="{83192423-2D03-4B70-BB27-C124A5329E42}"/>
              </a:ext>
            </a:extLst>
          </p:cNvPr>
          <p:cNvPicPr>
            <a:picLocks noChangeAspect="1"/>
          </p:cNvPicPr>
          <p:nvPr/>
        </p:nvPicPr>
        <p:blipFill rotWithShape="1">
          <a:blip r:embed="rId4"/>
          <a:srcRect l="9274" t="28961" r="50742" b="5090"/>
          <a:stretch/>
        </p:blipFill>
        <p:spPr>
          <a:xfrm>
            <a:off x="6404126" y="1198484"/>
            <a:ext cx="5639748" cy="4993603"/>
          </a:xfrm>
          <a:prstGeom prst="rect">
            <a:avLst/>
          </a:prstGeom>
        </p:spPr>
      </p:pic>
    </p:spTree>
    <p:extLst>
      <p:ext uri="{BB962C8B-B14F-4D97-AF65-F5344CB8AC3E}">
        <p14:creationId xmlns:p14="http://schemas.microsoft.com/office/powerpoint/2010/main" val="136292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B03BA-DDF1-4AD4-BE76-D454E21D59A6}"/>
              </a:ext>
            </a:extLst>
          </p:cNvPr>
          <p:cNvSpPr>
            <a:spLocks noGrp="1"/>
          </p:cNvSpPr>
          <p:nvPr>
            <p:ph type="title"/>
          </p:nvPr>
        </p:nvSpPr>
        <p:spPr>
          <a:xfrm>
            <a:off x="521207" y="448056"/>
            <a:ext cx="6877119" cy="554834"/>
          </a:xfrm>
        </p:spPr>
        <p:txBody>
          <a:bodyPr/>
          <a:lstStyle/>
          <a:p>
            <a:r>
              <a:rPr lang="en-US" b="1" dirty="0">
                <a:latin typeface="Times New Roman" panose="02020603050405020304" pitchFamily="18" charset="0"/>
                <a:cs typeface="Times New Roman" panose="02020603050405020304" pitchFamily="18" charset="0"/>
              </a:rPr>
              <a:t>Data Exploration </a:t>
            </a:r>
          </a:p>
        </p:txBody>
      </p:sp>
      <p:sp>
        <p:nvSpPr>
          <p:cNvPr id="3" name="Content Placeholder 2">
            <a:extLst>
              <a:ext uri="{FF2B5EF4-FFF2-40B4-BE49-F238E27FC236}">
                <a16:creationId xmlns:a16="http://schemas.microsoft.com/office/drawing/2014/main" id="{913498CC-DCD4-45B5-AEC6-99FCE6A6930A}"/>
              </a:ext>
            </a:extLst>
          </p:cNvPr>
          <p:cNvSpPr>
            <a:spLocks noGrp="1"/>
          </p:cNvSpPr>
          <p:nvPr>
            <p:ph sz="quarter" idx="10"/>
          </p:nvPr>
        </p:nvSpPr>
        <p:spPr>
          <a:xfrm>
            <a:off x="539495" y="5142271"/>
            <a:ext cx="11415437" cy="1393995"/>
          </a:xfrm>
        </p:spPr>
        <p:txBody>
          <a:bodyPr>
            <a:normAutofit/>
          </a:bodyPr>
          <a:lstStyle/>
          <a:p>
            <a:r>
              <a:rPr lang="en-US" sz="1600" dirty="0">
                <a:latin typeface="Times New Roman" panose="02020603050405020304" pitchFamily="18" charset="0"/>
                <a:cs typeface="Times New Roman" panose="02020603050405020304" pitchFamily="18" charset="0"/>
              </a:rPr>
              <a:t>Customers accepting marketing campaign offers are clustered together. </a:t>
            </a:r>
          </a:p>
          <a:p>
            <a:r>
              <a:rPr lang="en-US" sz="1600" dirty="0">
                <a:latin typeface="Times New Roman" panose="02020603050405020304" pitchFamily="18" charset="0"/>
                <a:cs typeface="Times New Roman" panose="02020603050405020304" pitchFamily="18" charset="0"/>
              </a:rPr>
              <a:t>Attributes Teenhome and Kidhome are clustered strongly suggesting having children is a differentiating factor. Being a parent is also showing a clustering structure. </a:t>
            </a:r>
          </a:p>
          <a:p>
            <a:r>
              <a:rPr lang="en-US" sz="1600" dirty="0" err="1">
                <a:latin typeface="Times New Roman" panose="02020603050405020304" pitchFamily="18" charset="0"/>
                <a:cs typeface="Times New Roman" panose="02020603050405020304" pitchFamily="18" charset="0"/>
              </a:rPr>
              <a:t>NumStorePurchases</a:t>
            </a:r>
            <a:r>
              <a:rPr lang="en-US" sz="1600" dirty="0">
                <a:latin typeface="Times New Roman" panose="02020603050405020304" pitchFamily="18" charset="0"/>
                <a:cs typeface="Times New Roman" panose="02020603050405020304" pitchFamily="18" charset="0"/>
              </a:rPr>
              <a:t> shows customers making store purchases have some clustering trend. </a:t>
            </a:r>
          </a:p>
        </p:txBody>
      </p:sp>
      <p:pic>
        <p:nvPicPr>
          <p:cNvPr id="5" name="Picture 4">
            <a:extLst>
              <a:ext uri="{FF2B5EF4-FFF2-40B4-BE49-F238E27FC236}">
                <a16:creationId xmlns:a16="http://schemas.microsoft.com/office/drawing/2014/main" id="{C68C15C8-9C5F-430C-84A3-7F98E6AE89D5}"/>
              </a:ext>
            </a:extLst>
          </p:cNvPr>
          <p:cNvPicPr>
            <a:picLocks noChangeAspect="1"/>
          </p:cNvPicPr>
          <p:nvPr/>
        </p:nvPicPr>
        <p:blipFill rotWithShape="1">
          <a:blip r:embed="rId2"/>
          <a:srcRect l="20323" t="25233" r="47661" b="4691"/>
          <a:stretch/>
        </p:blipFill>
        <p:spPr>
          <a:xfrm>
            <a:off x="539495" y="1238865"/>
            <a:ext cx="3903407" cy="3814916"/>
          </a:xfrm>
          <a:prstGeom prst="rect">
            <a:avLst/>
          </a:prstGeom>
        </p:spPr>
      </p:pic>
      <p:pic>
        <p:nvPicPr>
          <p:cNvPr id="7" name="Picture 6">
            <a:extLst>
              <a:ext uri="{FF2B5EF4-FFF2-40B4-BE49-F238E27FC236}">
                <a16:creationId xmlns:a16="http://schemas.microsoft.com/office/drawing/2014/main" id="{972D406F-A6CC-4FA2-BD45-15D7F8265763}"/>
              </a:ext>
            </a:extLst>
          </p:cNvPr>
          <p:cNvPicPr>
            <a:picLocks noChangeAspect="1"/>
          </p:cNvPicPr>
          <p:nvPr/>
        </p:nvPicPr>
        <p:blipFill rotWithShape="1">
          <a:blip r:embed="rId3"/>
          <a:srcRect l="20403" t="27097" r="50000" b="4691"/>
          <a:stretch/>
        </p:blipFill>
        <p:spPr>
          <a:xfrm>
            <a:off x="4532669" y="1238864"/>
            <a:ext cx="3608440" cy="3814917"/>
          </a:xfrm>
          <a:prstGeom prst="rect">
            <a:avLst/>
          </a:prstGeom>
        </p:spPr>
      </p:pic>
      <p:pic>
        <p:nvPicPr>
          <p:cNvPr id="9" name="Picture 8">
            <a:extLst>
              <a:ext uri="{FF2B5EF4-FFF2-40B4-BE49-F238E27FC236}">
                <a16:creationId xmlns:a16="http://schemas.microsoft.com/office/drawing/2014/main" id="{C0A497D6-89FD-4E4A-91F6-986443253DCD}"/>
              </a:ext>
            </a:extLst>
          </p:cNvPr>
          <p:cNvPicPr>
            <a:picLocks noChangeAspect="1"/>
          </p:cNvPicPr>
          <p:nvPr/>
        </p:nvPicPr>
        <p:blipFill rotWithShape="1">
          <a:blip r:embed="rId4"/>
          <a:srcRect l="53709" t="43441" r="16694" b="25018"/>
          <a:stretch/>
        </p:blipFill>
        <p:spPr>
          <a:xfrm>
            <a:off x="8230876" y="1238864"/>
            <a:ext cx="3608440" cy="2074607"/>
          </a:xfrm>
          <a:prstGeom prst="rect">
            <a:avLst/>
          </a:prstGeom>
        </p:spPr>
      </p:pic>
      <p:pic>
        <p:nvPicPr>
          <p:cNvPr id="11" name="Picture 10">
            <a:extLst>
              <a:ext uri="{FF2B5EF4-FFF2-40B4-BE49-F238E27FC236}">
                <a16:creationId xmlns:a16="http://schemas.microsoft.com/office/drawing/2014/main" id="{153A5ABA-02D9-4087-830A-001B16582543}"/>
              </a:ext>
            </a:extLst>
          </p:cNvPr>
          <p:cNvPicPr>
            <a:picLocks noChangeAspect="1"/>
          </p:cNvPicPr>
          <p:nvPr/>
        </p:nvPicPr>
        <p:blipFill rotWithShape="1">
          <a:blip r:embed="rId5"/>
          <a:srcRect l="54033" t="58925" r="12419" b="8387"/>
          <a:stretch/>
        </p:blipFill>
        <p:spPr>
          <a:xfrm>
            <a:off x="8230877" y="3377382"/>
            <a:ext cx="3608440" cy="1676400"/>
          </a:xfrm>
          <a:prstGeom prst="rect">
            <a:avLst/>
          </a:prstGeom>
        </p:spPr>
      </p:pic>
    </p:spTree>
    <p:extLst>
      <p:ext uri="{BB962C8B-B14F-4D97-AF65-F5344CB8AC3E}">
        <p14:creationId xmlns:p14="http://schemas.microsoft.com/office/powerpoint/2010/main" val="362146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Analysis Objective</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539496" y="1435608"/>
            <a:ext cx="7503837" cy="2269067"/>
          </a:xfrm>
        </p:spPr>
        <p:txBody>
          <a:bodyPr>
            <a:normAutofit/>
          </a:bodyPr>
          <a:lstStyle/>
          <a:p>
            <a:r>
              <a:rPr lang="en-US" sz="1600" dirty="0">
                <a:latin typeface="Times New Roman" panose="02020603050405020304" pitchFamily="18" charset="0"/>
                <a:cs typeface="Times New Roman" panose="02020603050405020304" pitchFamily="18" charset="0"/>
              </a:rPr>
              <a:t>After standardizing we check for clusterability using :</a:t>
            </a:r>
          </a:p>
          <a:p>
            <a:pPr lvl="1"/>
            <a:r>
              <a:rPr lang="en-US" sz="1600" b="1" dirty="0">
                <a:latin typeface="Times New Roman" panose="02020603050405020304" pitchFamily="18" charset="0"/>
                <a:cs typeface="Times New Roman" panose="02020603050405020304" pitchFamily="18" charset="0"/>
              </a:rPr>
              <a:t>Hopkins Statistic</a:t>
            </a:r>
            <a:r>
              <a:rPr lang="en-US" sz="1600" dirty="0">
                <a:latin typeface="Times New Roman" panose="02020603050405020304" pitchFamily="18" charset="0"/>
                <a:cs typeface="Times New Roman" panose="02020603050405020304" pitchFamily="18" charset="0"/>
              </a:rPr>
              <a:t>: The values are closer to 0 than 0.5, suggesting underlying cluster. </a:t>
            </a:r>
          </a:p>
          <a:p>
            <a:pPr lvl="1"/>
            <a:r>
              <a:rPr lang="en-US" sz="1600" b="1" dirty="0">
                <a:latin typeface="Times New Roman" panose="02020603050405020304" pitchFamily="18" charset="0"/>
                <a:cs typeface="Times New Roman" panose="02020603050405020304" pitchFamily="18" charset="0"/>
              </a:rPr>
              <a:t>t-SNE Plots</a:t>
            </a:r>
            <a:r>
              <a:rPr lang="en-US" sz="1600" dirty="0">
                <a:latin typeface="Times New Roman" panose="02020603050405020304" pitchFamily="18" charset="0"/>
                <a:cs typeface="Times New Roman" panose="02020603050405020304" pitchFamily="18" charset="0"/>
              </a:rPr>
              <a:t>: perplexity values 0f 30,40,50 show there are 4 distinct clusters with some sub clusters. </a:t>
            </a:r>
          </a:p>
          <a:p>
            <a:pPr lvl="1"/>
            <a:r>
              <a:rPr lang="en-US" sz="1600" dirty="0">
                <a:latin typeface="Times New Roman" panose="02020603050405020304" pitchFamily="18" charset="0"/>
                <a:cs typeface="Times New Roman" panose="02020603050405020304" pitchFamily="18" charset="0"/>
              </a:rPr>
              <a:t>One cluster is spherical in nature while other three are ellipsoidal. </a:t>
            </a:r>
          </a:p>
          <a:p>
            <a:pPr lvl="1"/>
            <a:r>
              <a:rPr lang="en-US" sz="1600" dirty="0">
                <a:latin typeface="Times New Roman" panose="02020603050405020304" pitchFamily="18" charset="0"/>
                <a:cs typeface="Times New Roman" panose="02020603050405020304" pitchFamily="18" charset="0"/>
              </a:rPr>
              <a:t>We choose perplexity value as 40 and random state as 200, for our t-SNE plots and can see the most distinct clusters </a:t>
            </a:r>
          </a:p>
        </p:txBody>
      </p:sp>
      <p:pic>
        <p:nvPicPr>
          <p:cNvPr id="5" name="Picture 4">
            <a:extLst>
              <a:ext uri="{FF2B5EF4-FFF2-40B4-BE49-F238E27FC236}">
                <a16:creationId xmlns:a16="http://schemas.microsoft.com/office/drawing/2014/main" id="{0038303B-334A-46D7-9C38-6CFF402A6D56}"/>
              </a:ext>
            </a:extLst>
          </p:cNvPr>
          <p:cNvPicPr>
            <a:picLocks noChangeAspect="1"/>
          </p:cNvPicPr>
          <p:nvPr/>
        </p:nvPicPr>
        <p:blipFill rotWithShape="1">
          <a:blip r:embed="rId2"/>
          <a:srcRect l="19722" t="48148" r="51945" b="18765"/>
          <a:stretch/>
        </p:blipFill>
        <p:spPr>
          <a:xfrm>
            <a:off x="8198104" y="1435608"/>
            <a:ext cx="3454400" cy="2269067"/>
          </a:xfrm>
          <a:prstGeom prst="rect">
            <a:avLst/>
          </a:prstGeom>
        </p:spPr>
      </p:pic>
      <p:sp>
        <p:nvSpPr>
          <p:cNvPr id="6" name="Content Placeholder 2">
            <a:extLst>
              <a:ext uri="{FF2B5EF4-FFF2-40B4-BE49-F238E27FC236}">
                <a16:creationId xmlns:a16="http://schemas.microsoft.com/office/drawing/2014/main" id="{6EC58282-5BA9-45EF-A5F7-D78C115DBE29}"/>
              </a:ext>
            </a:extLst>
          </p:cNvPr>
          <p:cNvSpPr txBox="1">
            <a:spLocks/>
          </p:cNvSpPr>
          <p:nvPr/>
        </p:nvSpPr>
        <p:spPr>
          <a:xfrm>
            <a:off x="521207" y="3823207"/>
            <a:ext cx="11131297" cy="27469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There is some sort of overlap amongst the clusters. </a:t>
            </a:r>
          </a:p>
          <a:p>
            <a:r>
              <a:rPr lang="en-US" sz="1600" dirty="0">
                <a:latin typeface="Times New Roman" panose="02020603050405020304" pitchFamily="18" charset="0"/>
                <a:cs typeface="Times New Roman" panose="02020603050405020304" pitchFamily="18" charset="0"/>
              </a:rPr>
              <a:t>The clusters seem to have same number of objects. </a:t>
            </a:r>
          </a:p>
          <a:p>
            <a:r>
              <a:rPr lang="en-US" sz="1600" dirty="0">
                <a:latin typeface="Times New Roman" panose="02020603050405020304" pitchFamily="18" charset="0"/>
                <a:cs typeface="Times New Roman" panose="02020603050405020304" pitchFamily="18" charset="0"/>
              </a:rPr>
              <a:t> We select Clustering Algorithms based on our observations and try to find some insights about each of cluster .</a:t>
            </a:r>
          </a:p>
          <a:p>
            <a:r>
              <a:rPr lang="en-US" sz="1600" dirty="0">
                <a:latin typeface="Times New Roman" panose="02020603050405020304" pitchFamily="18" charset="0"/>
                <a:cs typeface="Times New Roman" panose="02020603050405020304" pitchFamily="18" charset="0"/>
              </a:rPr>
              <a:t>We assess cluster cohesion and separation  using :</a:t>
            </a:r>
          </a:p>
          <a:p>
            <a:pPr lvl="1"/>
            <a:r>
              <a:rPr lang="en-US" sz="1600" dirty="0">
                <a:latin typeface="Times New Roman" panose="02020603050405020304" pitchFamily="18" charset="0"/>
                <a:cs typeface="Times New Roman" panose="02020603050405020304" pitchFamily="18" charset="0"/>
              </a:rPr>
              <a:t>Silhouette Score </a:t>
            </a:r>
          </a:p>
          <a:p>
            <a:pPr lvl="1"/>
            <a:r>
              <a:rPr lang="en-US" sz="1600" dirty="0">
                <a:latin typeface="Times New Roman" panose="02020603050405020304" pitchFamily="18" charset="0"/>
                <a:cs typeface="Times New Roman" panose="02020603050405020304" pitchFamily="18" charset="0"/>
              </a:rPr>
              <a:t>Correlation between ideal sorted pairwise distance and actual matrix</a:t>
            </a:r>
          </a:p>
          <a:p>
            <a:pPr lvl="1"/>
            <a:r>
              <a:rPr lang="en-US" sz="1700" b="0" i="0" dirty="0">
                <a:solidFill>
                  <a:srgbClr val="212529"/>
                </a:solidFill>
                <a:effectLst/>
                <a:latin typeface="Times New Roman" panose="02020603050405020304" pitchFamily="18" charset="0"/>
                <a:cs typeface="Times New Roman" panose="02020603050405020304" pitchFamily="18" charset="0"/>
              </a:rPr>
              <a:t>Calinski and Harabasz score</a:t>
            </a:r>
            <a:endParaRPr lang="en-US" sz="17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We describe each of the clusters using numerical and categorical features and find insights, to build a successful marketing campaign. </a:t>
            </a:r>
          </a:p>
        </p:txBody>
      </p:sp>
    </p:spTree>
    <p:extLst>
      <p:ext uri="{BB962C8B-B14F-4D97-AF65-F5344CB8AC3E}">
        <p14:creationId xmlns:p14="http://schemas.microsoft.com/office/powerpoint/2010/main" val="234749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5F85-904F-4609-BB04-851639A4B2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Algorithm Selection </a:t>
            </a:r>
          </a:p>
        </p:txBody>
      </p:sp>
      <p:sp>
        <p:nvSpPr>
          <p:cNvPr id="3" name="Content Placeholder 2">
            <a:extLst>
              <a:ext uri="{FF2B5EF4-FFF2-40B4-BE49-F238E27FC236}">
                <a16:creationId xmlns:a16="http://schemas.microsoft.com/office/drawing/2014/main" id="{50E9A5E3-6552-4587-A729-DE3EFEAF752F}"/>
              </a:ext>
            </a:extLst>
          </p:cNvPr>
          <p:cNvSpPr>
            <a:spLocks noGrp="1"/>
          </p:cNvSpPr>
          <p:nvPr>
            <p:ph sz="quarter" idx="10"/>
          </p:nvPr>
        </p:nvSpPr>
        <p:spPr>
          <a:xfrm>
            <a:off x="521207" y="1393794"/>
            <a:ext cx="11313837" cy="5016150"/>
          </a:xfrm>
        </p:spPr>
        <p:txBody>
          <a:bodyPr>
            <a:normAutofit/>
          </a:bodyPr>
          <a:lstStyle/>
          <a:p>
            <a:r>
              <a:rPr lang="en-US" sz="1600" b="1" dirty="0">
                <a:latin typeface="Times New Roman" panose="02020603050405020304" pitchFamily="18" charset="0"/>
                <a:cs typeface="Times New Roman" panose="02020603050405020304" pitchFamily="18" charset="0"/>
              </a:rPr>
              <a:t>K-Means :</a:t>
            </a:r>
          </a:p>
          <a:p>
            <a:pPr lvl="1"/>
            <a:r>
              <a:rPr lang="en-US" sz="1600" dirty="0">
                <a:latin typeface="Times New Roman" panose="02020603050405020304" pitchFamily="18" charset="0"/>
                <a:cs typeface="Times New Roman" panose="02020603050405020304" pitchFamily="18" charset="0"/>
              </a:rPr>
              <a:t>The clusters are somewhat spherical, and do not have much noise. </a:t>
            </a:r>
          </a:p>
          <a:p>
            <a:pPr lvl="1"/>
            <a:r>
              <a:rPr lang="en-US" sz="1600" dirty="0">
                <a:latin typeface="Times New Roman" panose="02020603050405020304" pitchFamily="18" charset="0"/>
                <a:cs typeface="Times New Roman" panose="02020603050405020304" pitchFamily="18" charset="0"/>
              </a:rPr>
              <a:t>By looking at t-SNE plots it seems that there are majorly 4 clusters. </a:t>
            </a:r>
          </a:p>
          <a:p>
            <a:pPr lvl="1"/>
            <a:r>
              <a:rPr lang="en-US" sz="1600" dirty="0">
                <a:latin typeface="Times New Roman" panose="02020603050405020304" pitchFamily="18" charset="0"/>
                <a:cs typeface="Times New Roman" panose="02020603050405020304" pitchFamily="18" charset="0"/>
              </a:rPr>
              <a:t>The clusters have same sparsity. </a:t>
            </a:r>
          </a:p>
          <a:p>
            <a:pPr lvl="1"/>
            <a:r>
              <a:rPr lang="en-US" sz="1600" dirty="0">
                <a:latin typeface="Times New Roman" panose="02020603050405020304" pitchFamily="18" charset="0"/>
                <a:cs typeface="Times New Roman" panose="02020603050405020304" pitchFamily="18" charset="0"/>
              </a:rPr>
              <a:t>It seems that each clusters have the same number of objects. </a:t>
            </a:r>
          </a:p>
          <a:p>
            <a:r>
              <a:rPr lang="en-US" sz="1600" b="1" dirty="0">
                <a:latin typeface="Times New Roman" panose="02020603050405020304" pitchFamily="18" charset="0"/>
                <a:cs typeface="Times New Roman" panose="02020603050405020304" pitchFamily="18" charset="0"/>
              </a:rPr>
              <a:t>Hierarchical Agglomerative Clustering :</a:t>
            </a:r>
          </a:p>
          <a:p>
            <a:pPr lvl="1"/>
            <a:r>
              <a:rPr lang="en-US" sz="1600" dirty="0">
                <a:latin typeface="Times New Roman" panose="02020603050405020304" pitchFamily="18" charset="0"/>
                <a:cs typeface="Times New Roman" panose="02020603050405020304" pitchFamily="18" charset="0"/>
              </a:rPr>
              <a:t>HAC tells us about the nested relationships, our t-SNE plots have some sub clusters.</a:t>
            </a:r>
          </a:p>
          <a:p>
            <a:pPr lvl="1"/>
            <a:r>
              <a:rPr lang="en-US" sz="1600" dirty="0">
                <a:latin typeface="Times New Roman" panose="02020603050405020304" pitchFamily="18" charset="0"/>
                <a:cs typeface="Times New Roman" panose="02020603050405020304" pitchFamily="18" charset="0"/>
              </a:rPr>
              <a:t>There is some overlapping of clusters and single linkage does not work well.</a:t>
            </a:r>
          </a:p>
          <a:p>
            <a:pPr lvl="1"/>
            <a:r>
              <a:rPr lang="en-US" sz="1600" dirty="0">
                <a:latin typeface="Times New Roman" panose="02020603050405020304" pitchFamily="18" charset="0"/>
                <a:cs typeface="Times New Roman" panose="02020603050405020304" pitchFamily="18" charset="0"/>
              </a:rPr>
              <a:t>Hence we explore the other linkages like complete, average and ward’s to find the clusters. </a:t>
            </a:r>
          </a:p>
          <a:p>
            <a:r>
              <a:rPr lang="en-US" sz="1600" b="1" dirty="0">
                <a:latin typeface="Times New Roman" panose="02020603050405020304" pitchFamily="18" charset="0"/>
                <a:cs typeface="Times New Roman" panose="02020603050405020304" pitchFamily="18" charset="0"/>
              </a:rPr>
              <a:t>Gaussian Mixture Models :</a:t>
            </a:r>
          </a:p>
          <a:p>
            <a:pPr lvl="1"/>
            <a:r>
              <a:rPr lang="en-US" sz="1600" dirty="0">
                <a:latin typeface="Times New Roman" panose="02020603050405020304" pitchFamily="18" charset="0"/>
                <a:cs typeface="Times New Roman" panose="02020603050405020304" pitchFamily="18" charset="0"/>
              </a:rPr>
              <a:t> It can detect cluster shapes present in our dataset (spherical and ellipsoidal).</a:t>
            </a:r>
          </a:p>
          <a:p>
            <a:pPr lvl="1"/>
            <a:r>
              <a:rPr lang="en-US" sz="1600" dirty="0">
                <a:latin typeface="Times New Roman" panose="02020603050405020304" pitchFamily="18" charset="0"/>
                <a:cs typeface="Times New Roman" panose="02020603050405020304" pitchFamily="18" charset="0"/>
              </a:rPr>
              <a:t>We might be able to detect the random process of our dataset. </a:t>
            </a:r>
          </a:p>
          <a:p>
            <a:pPr lvl="1"/>
            <a:r>
              <a:rPr lang="en-US" sz="1600" dirty="0">
                <a:latin typeface="Times New Roman" panose="02020603050405020304" pitchFamily="18" charset="0"/>
                <a:cs typeface="Times New Roman" panose="02020603050405020304" pitchFamily="18" charset="0"/>
              </a:rPr>
              <a:t>Since our dataset doesn’t have much outliers or noise, GMM might work well with our dataset. </a:t>
            </a:r>
          </a:p>
          <a:p>
            <a:pPr lvl="1"/>
            <a:endParaRPr lang="en-US" sz="1600" dirty="0">
              <a:latin typeface="Times New Roman" panose="02020603050405020304" pitchFamily="18" charset="0"/>
              <a:cs typeface="Times New Roman" panose="02020603050405020304" pitchFamily="18" charset="0"/>
            </a:endParaRPr>
          </a:p>
        </p:txBody>
      </p:sp>
      <p:pic>
        <p:nvPicPr>
          <p:cNvPr id="5122" name="Picture 2" descr="Beautiful dendrogram visualizations in R: 5+ must known methods -  Unsupervised Machine Learning - Easy Guides - Wiki - STHDA">
            <a:extLst>
              <a:ext uri="{FF2B5EF4-FFF2-40B4-BE49-F238E27FC236}">
                <a16:creationId xmlns:a16="http://schemas.microsoft.com/office/drawing/2014/main" id="{7191CD19-CC92-4489-AF4D-3531BC725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185" y="2806272"/>
            <a:ext cx="3009900" cy="18499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aussian Mixture Models Explained | by Oscar Contreras Carrasco | Towards  Data Science">
            <a:extLst>
              <a:ext uri="{FF2B5EF4-FFF2-40B4-BE49-F238E27FC236}">
                <a16:creationId xmlns:a16="http://schemas.microsoft.com/office/drawing/2014/main" id="{7E016667-1CE7-4908-8AC9-17DA6EB07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809067"/>
            <a:ext cx="2826509" cy="16008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 Means Clustering Simplified in Python | K Means Algorithm">
            <a:extLst>
              <a:ext uri="{FF2B5EF4-FFF2-40B4-BE49-F238E27FC236}">
                <a16:creationId xmlns:a16="http://schemas.microsoft.com/office/drawing/2014/main" id="{AF7D13FA-DACF-43BA-8922-C668D882C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185" y="1215382"/>
            <a:ext cx="2903608"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92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1505</Words>
  <Application>Microsoft Office PowerPoint</Application>
  <PresentationFormat>Widescreen</PresentationFormat>
  <Paragraphs>165</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STAT 430 : Customer Segmentation Analysis for Marketing Campaign </vt:lpstr>
      <vt:lpstr>Agenda</vt:lpstr>
      <vt:lpstr>Introduction</vt:lpstr>
      <vt:lpstr>Data Understanding and Research</vt:lpstr>
      <vt:lpstr>Exploratory Data Analysis – EDA </vt:lpstr>
      <vt:lpstr>Data Exploration </vt:lpstr>
      <vt:lpstr>Data Exploration </vt:lpstr>
      <vt:lpstr>Analysis Objective</vt:lpstr>
      <vt:lpstr>Algorithm Selection </vt:lpstr>
      <vt:lpstr>K- Means Results </vt:lpstr>
      <vt:lpstr>Hierarchical Agglomerative Clustering Results</vt:lpstr>
      <vt:lpstr>Gaussian Mixture Models Results </vt:lpstr>
      <vt:lpstr>Algorithm Comparison and Results</vt:lpstr>
      <vt:lpstr>Post Analysis Results </vt:lpstr>
      <vt:lpstr>Analysis Summary and Conclusion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430 : Customer Segmentation Analysis 12-14-2021</dc:title>
  <dc:creator>Ghosh, Deb</dc:creator>
  <cp:lastModifiedBy>Ghosh, Deb</cp:lastModifiedBy>
  <cp:revision>27</cp:revision>
  <dcterms:created xsi:type="dcterms:W3CDTF">2021-12-15T01:56:00Z</dcterms:created>
  <dcterms:modified xsi:type="dcterms:W3CDTF">2021-12-15T12:18:02Z</dcterms:modified>
</cp:coreProperties>
</file>